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304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3" r:id="rId11"/>
    <p:sldId id="294" r:id="rId12"/>
    <p:sldId id="298" r:id="rId13"/>
    <p:sldId id="299" r:id="rId14"/>
    <p:sldId id="300" r:id="rId15"/>
    <p:sldId id="301" r:id="rId16"/>
    <p:sldId id="297" r:id="rId17"/>
    <p:sldId id="303" r:id="rId18"/>
    <p:sldId id="305" r:id="rId19"/>
    <p:sldId id="306" r:id="rId20"/>
    <p:sldId id="302" r:id="rId21"/>
  </p:sldIdLst>
  <p:sldSz cx="12192000" cy="6858000"/>
  <p:notesSz cx="6858000" cy="9144000"/>
  <p:defaultTextStyle>
    <a:defPPr rtl="0"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em-vindo" id="{E75E278A-FF0E-49A4-B170-79828D63BBAD}">
          <p14:sldIdLst>
            <p14:sldId id="256"/>
            <p14:sldId id="304"/>
            <p14:sldId id="285"/>
            <p14:sldId id="286"/>
            <p14:sldId id="287"/>
            <p14:sldId id="288"/>
            <p14:sldId id="289"/>
            <p14:sldId id="290"/>
            <p14:sldId id="291"/>
            <p14:sldId id="293"/>
            <p14:sldId id="294"/>
            <p14:sldId id="298"/>
            <p14:sldId id="299"/>
            <p14:sldId id="300"/>
            <p14:sldId id="301"/>
            <p14:sldId id="297"/>
            <p14:sldId id="303"/>
            <p14:sldId id="305"/>
            <p14:sldId id="306"/>
            <p14:sldId id="302"/>
          </p14:sldIdLst>
        </p14:section>
        <p14:section name="Estrutura, Modificação, Anotar, Trabalhar em Conjunto, Diga-me o que pretende fazer" id="{B9B51309-D148-4332-87C2-07BE32FBCA3B}">
          <p14:sldIdLst/>
        </p14:section>
        <p14:section name="Saiba Mais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ECF5"/>
    <a:srgbClr val="A8B5AE"/>
    <a:srgbClr val="F5F5F5"/>
    <a:srgbClr val="404040"/>
    <a:srgbClr val="D24726"/>
    <a:srgbClr val="FF9B45"/>
    <a:srgbClr val="DD462F"/>
    <a:srgbClr val="F8CFB6"/>
    <a:srgbClr val="F8CAB6"/>
    <a:srgbClr val="9239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Estilo com Tema 2 - Destaque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6" autoAdjust="0"/>
    <p:restoredTop sz="94214" autoAdjust="0"/>
  </p:normalViewPr>
  <p:slideViewPr>
    <p:cSldViewPr snapToGrid="0">
      <p:cViewPr varScale="1">
        <p:scale>
          <a:sx n="67" d="100"/>
          <a:sy n="67" d="100"/>
        </p:scale>
        <p:origin x="644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00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/>
      <dgm:spPr/>
      <dgm:t>
        <a:bodyPr/>
        <a:lstStyle/>
        <a:p>
          <a:pPr>
            <a:buAutoNum type="alphaLcParenR"/>
          </a:pPr>
          <a:r>
            <a:rPr lang="pt-PT" dirty="0"/>
            <a:t>uma democracia onde podem ser criados todos os  partidos desejados.</a:t>
          </a:r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/>
      <dgm:spPr/>
      <dgm:t>
        <a:bodyPr/>
        <a:lstStyle/>
        <a:p>
          <a:pPr>
            <a:buAutoNum type="alphaLcParenR"/>
          </a:pPr>
          <a:r>
            <a:rPr lang="pt-PT" dirty="0"/>
            <a:t>Uma democracia com um só partido.</a:t>
          </a:r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/>
      <dgm:spPr/>
      <dgm:t>
        <a:bodyPr/>
        <a:lstStyle/>
        <a:p>
          <a:r>
            <a:rPr lang="pt-PT" dirty="0"/>
            <a:t>Uma monarquia.</a:t>
          </a:r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 custT="1"/>
      <dgm:spPr/>
      <dgm:t>
        <a:bodyPr/>
        <a:lstStyle/>
        <a:p>
          <a:pPr>
            <a:buNone/>
          </a:pPr>
          <a:r>
            <a:rPr lang="pt-PT" sz="2600" dirty="0"/>
            <a:t>   …unicamente à elevada pobreza de grande parte da população portuguesa.</a:t>
          </a:r>
          <a:endParaRPr lang="pt-PT" sz="3200" dirty="0"/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 custT="1"/>
      <dgm:spPr/>
      <dgm:t>
        <a:bodyPr/>
        <a:lstStyle/>
        <a:p>
          <a:r>
            <a:rPr lang="pt-PT" sz="2900" dirty="0"/>
            <a:t> …à grande dificuldade em arranjar trabalho em Portugal. </a:t>
          </a:r>
          <a:endParaRPr lang="pt-PT" sz="3200" dirty="0"/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 custT="1"/>
      <dgm:spPr/>
      <dgm:t>
        <a:bodyPr/>
        <a:lstStyle/>
        <a:p>
          <a:pPr>
            <a:buNone/>
          </a:pPr>
          <a:r>
            <a:rPr lang="pt-PT" sz="3200" dirty="0"/>
            <a:t>….à elevada pobreza de alguns portugueses e obrigatoriedade dos homens cumprirem o serviço militar numa guerra considerada injusta.</a:t>
          </a:r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 custScaleX="83392" custScaleY="54600" custLinFactX="-85935" custLinFactNeighborX="-100000" custLinFactNeighborY="-4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 custScaleX="150376" custLinFactNeighborX="203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 custScaleX="85311" custScaleY="65161" custLinFactX="-58912" custLinFactNeighborX="-100000" custLinFactNeighborY="40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 custScaleX="150376" custScaleY="116932" custLinFactNeighborX="-217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 custLinFactX="-65160" custLinFactNeighborX="-100000" custLinFactNeighborY="207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 custScaleX="145221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 custT="1"/>
      <dgm:spPr/>
      <dgm:t>
        <a:bodyPr/>
        <a:lstStyle/>
        <a:p>
          <a:pPr>
            <a:buNone/>
          </a:pPr>
          <a:r>
            <a:rPr lang="pt-PT" sz="2600" dirty="0"/>
            <a:t>   …dificultava os negócios, com fins lucrativos, entre os diferentes países membros.</a:t>
          </a:r>
          <a:endParaRPr lang="pt-PT" sz="3200" dirty="0"/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 custT="1"/>
      <dgm:spPr/>
      <dgm:t>
        <a:bodyPr/>
        <a:lstStyle/>
        <a:p>
          <a:r>
            <a:rPr lang="pt-PT" sz="2900" dirty="0"/>
            <a:t> …impedia os representantes dos povos em luta debaterem e resolverem os seus desentendimentos.</a:t>
          </a:r>
          <a:r>
            <a:rPr lang="pt-PT" sz="2900" b="0" i="0" dirty="0"/>
            <a:t> </a:t>
          </a:r>
          <a:r>
            <a:rPr lang="pt-PT" sz="2900" dirty="0"/>
            <a:t> </a:t>
          </a:r>
          <a:endParaRPr lang="pt-PT" sz="3200" dirty="0"/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 custT="1"/>
      <dgm:spPr/>
      <dgm:t>
        <a:bodyPr/>
        <a:lstStyle/>
        <a:p>
          <a:pPr>
            <a:buNone/>
          </a:pPr>
          <a:r>
            <a:rPr lang="pt-PT" sz="3200" dirty="0"/>
            <a:t>…estava a matar muitos portugueses e a deixar a população muito envelhecida.</a:t>
          </a:r>
          <a:r>
            <a:rPr lang="pt-PT" sz="3200" b="1" dirty="0"/>
            <a:t> </a:t>
          </a:r>
          <a:endParaRPr lang="pt-PT" sz="3200" dirty="0"/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 custScaleX="83392" custScaleY="54600" custLinFactX="-85935" custLinFactNeighborX="-100000" custLinFactNeighborY="-4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 custScaleX="150376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 custScaleX="85311" custScaleY="65161" custLinFactX="-58912" custLinFactNeighborX="-100000" custLinFactNeighborY="40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 custScaleX="150376" custScaleY="97137" custLinFactNeighborX="-217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 custLinFactX="-65160" custLinFactNeighborX="-100000" custLinFactNeighborY="207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 custScaleX="145221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 custT="1"/>
      <dgm:spPr/>
      <dgm:t>
        <a:bodyPr/>
        <a:lstStyle/>
        <a:p>
          <a:pPr>
            <a:buNone/>
          </a:pPr>
          <a:r>
            <a:rPr lang="pt-PT" sz="2600" dirty="0"/>
            <a:t>  O Estado Novo é o nome pelo qual ficaram conhecidos os governos após o 25 de abril de 1974.</a:t>
          </a:r>
          <a:endParaRPr lang="pt-PT" sz="3200" dirty="0"/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/>
      <dgm:spPr/>
      <dgm:t>
        <a:bodyPr/>
        <a:lstStyle/>
        <a:p>
          <a:r>
            <a:rPr lang="pt-PT" dirty="0"/>
            <a:t>O Estado Novo é o nome dado ao governo após a implantação da I república em Portugal.</a:t>
          </a:r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 custT="1"/>
      <dgm:spPr/>
      <dgm:t>
        <a:bodyPr/>
        <a:lstStyle/>
        <a:p>
          <a:pPr>
            <a:buNone/>
          </a:pPr>
          <a:r>
            <a:rPr lang="pt-PT" sz="3200" dirty="0"/>
            <a:t>O Estado Novo é o nome pelo qual ficou conhecido o regime ditatorial que começou em 1933 e terminou a 24 de abril de 1974</a:t>
          </a:r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 custScaleX="83392" custScaleY="54600" custLinFactX="-85935" custLinFactNeighborX="-100000" custLinFactNeighborY="-4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 custScaleX="150376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 custScaleX="85311" custScaleY="65161" custLinFactX="-58912" custLinFactNeighborX="-100000" custLinFactNeighborY="40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 custScaleX="150376" custScaleY="163532" custLinFactNeighborX="-217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 custLinFactX="-65160" custLinFactNeighborX="-100000" custLinFactNeighborY="207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 custScaleX="140272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 custT="1"/>
      <dgm:spPr/>
      <dgm:t>
        <a:bodyPr/>
        <a:lstStyle/>
        <a:p>
          <a:pPr>
            <a:buNone/>
          </a:pPr>
          <a:r>
            <a:rPr lang="pt-PT" sz="2600" dirty="0"/>
            <a:t>   </a:t>
          </a:r>
          <a:r>
            <a:rPr lang="pt-PT" sz="2600" dirty="0">
              <a:latin typeface="Arial Black" panose="020B0A04020102020204" pitchFamily="34" charset="0"/>
            </a:rPr>
            <a:t>……durante a ditadura de Salazar as mulheres estavam proibidas de votar. </a:t>
          </a:r>
          <a:endParaRPr lang="pt-PT" sz="3200" dirty="0">
            <a:latin typeface="Arial Black" panose="020B0A04020102020204" pitchFamily="34" charset="0"/>
          </a:endParaRPr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 custT="1"/>
      <dgm:spPr/>
      <dgm:t>
        <a:bodyPr/>
        <a:lstStyle/>
        <a:p>
          <a:r>
            <a:rPr lang="pt-PT" sz="2900" dirty="0"/>
            <a:t> </a:t>
          </a:r>
          <a:r>
            <a:rPr lang="pt-PT" sz="2900" b="1" dirty="0">
              <a:latin typeface="Arial Black" panose="020B0A04020102020204" pitchFamily="34" charset="0"/>
            </a:rPr>
            <a:t>…só podiam votar os homens do partido do poder, a União Nacional. </a:t>
          </a:r>
          <a:endParaRPr lang="pt-PT" sz="3200" b="1" dirty="0">
            <a:latin typeface="Arial Black" panose="020B0A04020102020204" pitchFamily="34" charset="0"/>
          </a:endParaRPr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 custT="1"/>
      <dgm:spPr/>
      <dgm:t>
        <a:bodyPr/>
        <a:lstStyle/>
        <a:p>
          <a:pPr>
            <a:buNone/>
          </a:pPr>
          <a:r>
            <a:rPr lang="pt-PT" sz="2400" b="1" dirty="0">
              <a:latin typeface="Arial Black" panose="020B0A04020102020204" pitchFamily="34" charset="0"/>
            </a:rPr>
            <a:t>… Salazar permitiu a algumas mulheres o direito ao voto, mas não reconhecia a igualdade de direitos humanos a todos os homens e mulheres.</a:t>
          </a:r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 custScaleX="83392" custScaleY="54600" custLinFactX="-85935" custLinFactNeighborX="-100000" custLinFactNeighborY="-4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 custScaleX="150376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 custScaleX="85311" custScaleY="65161" custLinFactX="-58912" custLinFactNeighborX="-100000" custLinFactNeighborY="40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 custScaleX="150376" custScaleY="97137" custLinFactNeighborX="0" custLinFactNeighborY="-2421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 custLinFactX="-65160" custLinFactNeighborX="-100000" custLinFactNeighborY="207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 custScaleX="145221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 custT="1"/>
      <dgm:spPr/>
      <dgm:t>
        <a:bodyPr/>
        <a:lstStyle/>
        <a:p>
          <a:pPr>
            <a:buNone/>
          </a:pPr>
          <a:r>
            <a:rPr lang="pt-PT" sz="2600" dirty="0"/>
            <a:t>  Não, porque em democracia todas as pessoas nascem livres  e têm os mesmos direitos, sendo  a liberdade um deles.</a:t>
          </a:r>
          <a:endParaRPr lang="pt-PT" sz="3200" dirty="0"/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 custT="1"/>
      <dgm:spPr/>
      <dgm:t>
        <a:bodyPr/>
        <a:lstStyle/>
        <a:p>
          <a:r>
            <a:rPr lang="pt-PT" sz="2900" dirty="0"/>
            <a:t>Sim, porque essas pessoas não respeitaram os direitos e liberdades de outras pessoas. A sua prisão não é uma violação dos direitos humanos.   </a:t>
          </a:r>
          <a:endParaRPr lang="pt-PT" sz="3200" dirty="0"/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 custT="1"/>
      <dgm:spPr/>
      <dgm:t>
        <a:bodyPr/>
        <a:lstStyle/>
        <a:p>
          <a:pPr>
            <a:buNone/>
          </a:pPr>
          <a:endParaRPr lang="pt-PT" sz="3200" dirty="0"/>
        </a:p>
        <a:p>
          <a:pPr>
            <a:buNone/>
          </a:pPr>
          <a:r>
            <a:rPr lang="pt-PT" sz="3200" dirty="0"/>
            <a:t>Sim, porque essas pessoas protestaram e discordaram da politica do governo, embora a sua prisão seja uma violação dos direitos humanos</a:t>
          </a:r>
        </a:p>
        <a:p>
          <a:pPr>
            <a:buNone/>
          </a:pPr>
          <a:endParaRPr lang="pt-PT" sz="3200" dirty="0"/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 custScaleX="83392" custScaleY="54600" custLinFactX="-85935" custLinFactNeighborX="-100000" custLinFactNeighborY="-4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 custScaleX="150376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 custScaleX="85311" custScaleY="65161" custLinFactX="-58912" custLinFactNeighborX="-100000" custLinFactNeighborY="40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 custScaleX="150376" custScaleY="205726" custLinFactNeighborX="-217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 custLinFactX="-65160" custLinFactNeighborX="-100000" custLinFactNeighborY="207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 custScaleX="145221" custScaleY="143557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/>
      <dgm:spPr/>
      <dgm:t>
        <a:bodyPr/>
        <a:lstStyle/>
        <a:p>
          <a:pPr>
            <a:buNone/>
          </a:pPr>
          <a:r>
            <a:rPr lang="pt-PT" dirty="0"/>
            <a:t>… podemos dar livremente  as nossas opiniões e comentar tudo sem censura e sem regras.</a:t>
          </a:r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/>
      <dgm:spPr/>
      <dgm:t>
        <a:bodyPr/>
        <a:lstStyle/>
        <a:p>
          <a:pPr>
            <a:buAutoNum type="alphaLcParenR"/>
          </a:pPr>
          <a:r>
            <a:rPr lang="pt-PT" dirty="0"/>
            <a:t>… podemos exprimir as nossas opiniões, sem difamar, injuriar ou descriminar outras pessoas,   e para isso são precisas regras.</a:t>
          </a:r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/>
      <dgm:spPr/>
      <dgm:t>
        <a:bodyPr/>
        <a:lstStyle/>
        <a:p>
          <a:r>
            <a:rPr lang="pt-PT" dirty="0"/>
            <a:t>… não pode haver regras a limitar-nos de dizer o que queremos pois estas são prejudiciais.</a:t>
          </a:r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 custLinFactX="-5628" custLinFactNeighborX="-100000" custLinFactNeighborY="401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 custScaleX="137302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 custLinFactX="-2954" custLinFactNeighborX="-100000" custLinFactNeighborY="40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 custScaleX="136867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 custLinFactX="-8302" custLinFactNeighborX="-100000" custLinFactNeighborY="-534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 custScaleX="130356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/>
      <dgm:spPr/>
      <dgm:t>
        <a:bodyPr/>
        <a:lstStyle/>
        <a:p>
          <a:pPr>
            <a:buNone/>
          </a:pPr>
          <a:r>
            <a:rPr lang="pt-PT" dirty="0"/>
            <a:t>… proibiu todos os partidos e movimentos políticos com exceção do partido no poder, a União Nacional.</a:t>
          </a:r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/>
      <dgm:spPr/>
      <dgm:t>
        <a:bodyPr/>
        <a:lstStyle/>
        <a:p>
          <a:pPr>
            <a:buAutoNum type="alphaLcParenR"/>
          </a:pPr>
          <a:r>
            <a:rPr lang="pt-PT" dirty="0"/>
            <a:t>… proibiu somente a criação de partidos e movimentos de extrema esquerda.</a:t>
          </a:r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/>
      <dgm:spPr/>
      <dgm:t>
        <a:bodyPr/>
        <a:lstStyle/>
        <a:p>
          <a:r>
            <a:rPr lang="pt-PT" dirty="0"/>
            <a:t>… proibiu todos os partidos e movimentos comunistas.</a:t>
          </a:r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 custLinFactX="-5628" custLinFactNeighborX="-100000" custLinFactNeighborY="401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 custScaleX="137302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 custLinFactX="-2954" custLinFactNeighborX="-100000" custLinFactNeighborY="40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 custScaleX="136867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 custLinFactX="-8302" custLinFactNeighborX="-100000" custLinFactNeighborY="-534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 custScaleX="130356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/>
      <dgm:spPr/>
      <dgm:t>
        <a:bodyPr/>
        <a:lstStyle/>
        <a:p>
          <a:pPr>
            <a:buNone/>
          </a:pPr>
          <a:r>
            <a:rPr lang="pt-PT" dirty="0"/>
            <a:t>António de Oliveira Salazar, Presidente da República.</a:t>
          </a:r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/>
      <dgm:spPr/>
      <dgm:t>
        <a:bodyPr/>
        <a:lstStyle/>
        <a:p>
          <a:pPr>
            <a:buAutoNum type="alphaLcParenR"/>
          </a:pPr>
          <a:r>
            <a:rPr lang="pt-PT" dirty="0"/>
            <a:t>… António de Oliveira Salazar, Presidente do Conselho de Ministros ou Primeiro Ministro.</a:t>
          </a:r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/>
      <dgm:spPr/>
      <dgm:t>
        <a:bodyPr/>
        <a:lstStyle/>
        <a:p>
          <a:r>
            <a:rPr lang="pt-PT" dirty="0"/>
            <a:t>… Almirante Américo Thomaz, Presidente da República.</a:t>
          </a:r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 custLinFactX="-5628" custLinFactNeighborX="-100000" custLinFactNeighborY="401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 custScaleX="137302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 custLinFactX="-2954" custLinFactNeighborX="-100000" custLinFactNeighborY="40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 custScaleX="136867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 custLinFactX="-8302" custLinFactNeighborX="-100000" custLinFactNeighborY="-534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 custScaleX="130356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/>
      <dgm:spPr/>
      <dgm:t>
        <a:bodyPr/>
        <a:lstStyle/>
        <a:p>
          <a:pPr>
            <a:buNone/>
          </a:pPr>
          <a:r>
            <a:rPr lang="pt-PT" dirty="0"/>
            <a:t>Só era permitido, e seguro, falar de política no emprego, em família e com os amigos, onde não havia informadores da PIDE, a polícia política.</a:t>
          </a:r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/>
      <dgm:spPr/>
      <dgm:t>
        <a:bodyPr/>
        <a:lstStyle/>
        <a:p>
          <a:pPr>
            <a:buNone/>
          </a:pPr>
          <a:r>
            <a:rPr lang="pt-PT" dirty="0"/>
            <a:t>Não e quem tivesse ideias diferentes das do governo era perseguido, preso, torturado e até podia ser morto pela polícia política.</a:t>
          </a:r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/>
      <dgm:spPr/>
      <dgm:t>
        <a:bodyPr/>
        <a:lstStyle/>
        <a:p>
          <a:r>
            <a:rPr lang="pt-PT" dirty="0"/>
            <a:t>Sim, Salazar não reprimia a oposição e os cafés eram locais onde os homens se encontravam para falar de política.</a:t>
          </a:r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 custLinFactX="-5628" custLinFactNeighborX="-100000" custLinFactNeighborY="401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 custScaleX="137302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 custLinFactX="-2954" custLinFactNeighborX="-100000" custLinFactNeighborY="40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 custScaleX="136867" custLinFactNeighborX="-217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 custLinFactX="-8302" custLinFactNeighborX="-100000" custLinFactNeighborY="-534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 custScaleX="130356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 custT="1"/>
      <dgm:spPr/>
      <dgm:t>
        <a:bodyPr/>
        <a:lstStyle/>
        <a:p>
          <a:pPr>
            <a:buNone/>
          </a:pPr>
          <a:r>
            <a:rPr lang="pt-PT" sz="2400" b="1" dirty="0"/>
            <a:t>…  a população tinha medo da polícia politica e votava no candidato do governo</a:t>
          </a:r>
          <a:r>
            <a:rPr lang="pt-PT" sz="2200" dirty="0"/>
            <a:t>.</a:t>
          </a:r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 custT="1"/>
      <dgm:spPr/>
      <dgm:t>
        <a:bodyPr/>
        <a:lstStyle/>
        <a:p>
          <a:pPr>
            <a:buNone/>
          </a:pPr>
          <a:r>
            <a:rPr lang="pt-PT" sz="2400" b="1" dirty="0"/>
            <a:t>…. Só podiam votar os apoiantes do governo.</a:t>
          </a:r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 custT="1"/>
      <dgm:spPr/>
      <dgm:t>
        <a:bodyPr/>
        <a:lstStyle/>
        <a:p>
          <a:r>
            <a:rPr lang="pt-PT" sz="2400" b="1" dirty="0"/>
            <a:t>… se por acaso os opositores do governo ganhassem os resultados eram alterados, de modo que, o governo ganhava sempre. Porque os votos eram sempre contados por pessoas fiéis a Salazar</a:t>
          </a:r>
          <a:r>
            <a:rPr lang="pt-PT" sz="2100" dirty="0"/>
            <a:t>. </a:t>
          </a:r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 custLinFactX="-49701" custLinFactNeighborX="-100000" custLinFactNeighborY="959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 custScaleX="137302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 custLinFactX="-77092" custLinFactNeighborX="-100000" custLinFactNeighborY="-951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 custScaleX="136867" custLinFactNeighborX="-630" custLinFactNeighborY="-4431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 custLinFactX="-77092" custLinFactNeighborX="-100000" custLinFactNeighborY="-534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 custScaleX="142895" custScaleY="192116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 custT="1"/>
      <dgm:spPr/>
      <dgm:t>
        <a:bodyPr/>
        <a:lstStyle/>
        <a:p>
          <a:pPr>
            <a:buNone/>
          </a:pPr>
          <a:r>
            <a:rPr lang="pt-PT" sz="2600" dirty="0"/>
            <a:t>    </a:t>
          </a:r>
          <a:r>
            <a:rPr lang="pt-PT" sz="3200" dirty="0"/>
            <a:t>A educação dos rapazes e das raparigas era igual, iam para a escola com 6 anos, mas a maioria abandonava a escola depois do 4º ano para irem trabalhar.</a:t>
          </a:r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 custT="1"/>
      <dgm:spPr/>
      <dgm:t>
        <a:bodyPr/>
        <a:lstStyle/>
        <a:p>
          <a:r>
            <a:rPr lang="pt-PT" sz="2900" dirty="0"/>
            <a:t> Todos o</a:t>
          </a:r>
          <a:r>
            <a:rPr lang="pt-PT" sz="3200" dirty="0"/>
            <a:t>s rapazes iam à escola com seis anos e só podiam ir trabalhar após ter terminado o 9º ano, enquanto as raparigas ficavam a cuidar da casa. </a:t>
          </a:r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 custT="1"/>
      <dgm:spPr/>
      <dgm:t>
        <a:bodyPr/>
        <a:lstStyle/>
        <a:p>
          <a:pPr>
            <a:buNone/>
          </a:pPr>
          <a:r>
            <a:rPr lang="pt-PT" sz="3200" dirty="0"/>
            <a:t> A educação era muito cara e  a maior parte dos rapazes abandonava a escola depois do 4º ano e as raparigas depois do 3º, para irem trabalhar .</a:t>
          </a:r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 custScaleX="83392" custScaleY="54600" custLinFactX="-85935" custLinFactNeighborX="-100000" custLinFactNeighborY="-4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 custScaleX="150376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 custScaleX="85311" custScaleY="65161" custLinFactX="-58912" custLinFactNeighborX="-100000" custLinFactNeighborY="40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 custScaleX="150376" custScaleY="97137" custLinFactNeighborX="-217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 custLinFactX="-65160" custLinFactNeighborX="-100000" custLinFactNeighborY="207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 custScaleX="145221" custScaleY="134343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 custT="1"/>
      <dgm:spPr/>
      <dgm:t>
        <a:bodyPr/>
        <a:lstStyle/>
        <a:p>
          <a:pPr>
            <a:buNone/>
          </a:pPr>
          <a:r>
            <a:rPr lang="pt-PT" sz="2600" dirty="0"/>
            <a:t>   … falassem de politica de esquerda, moda, bebidas alcoólicas e refrigerantes. Por isso, não havia coca-cola à venda em Portugal Continental.</a:t>
          </a:r>
          <a:endParaRPr lang="pt-PT" sz="3200" dirty="0"/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 custT="1"/>
      <dgm:spPr/>
      <dgm:t>
        <a:bodyPr/>
        <a:lstStyle/>
        <a:p>
          <a:r>
            <a:rPr lang="pt-PT" sz="2900" dirty="0"/>
            <a:t> … falassem de assuntos políticos, tivessem imagens ou textos contrários aos velhos costumes. Como, por exemplo, as raparigas vestirem calças.</a:t>
          </a:r>
          <a:endParaRPr lang="pt-PT" sz="3200" dirty="0"/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 custT="1"/>
      <dgm:spPr/>
      <dgm:t>
        <a:bodyPr/>
        <a:lstStyle/>
        <a:p>
          <a:pPr>
            <a:buNone/>
          </a:pPr>
          <a:r>
            <a:rPr lang="pt-PT" sz="3200" dirty="0"/>
            <a:t>… falassem de democracia e outras ideias </a:t>
          </a:r>
          <a:r>
            <a:rPr lang="pt-PT" sz="3200"/>
            <a:t>politicas contrárias </a:t>
          </a:r>
          <a:r>
            <a:rPr lang="pt-PT" sz="3200" dirty="0"/>
            <a:t>ao governo sem proibir novos costumes.</a:t>
          </a:r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 custScaleX="83392" custScaleY="54600" custLinFactX="-85935" custLinFactNeighborX="-100000" custLinFactNeighborY="-4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 custScaleX="150376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 custScaleX="85311" custScaleY="65161" custLinFactX="-58912" custLinFactNeighborX="-100000" custLinFactNeighborY="40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 custScaleX="150376" custScaleY="97137" custLinFactNeighborX="-217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 custLinFactX="-65160" custLinFactNeighborX="-100000" custLinFactNeighborY="207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 custScaleX="145221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20976CF-4779-49DF-944F-89490027684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FA0EB0B-3F69-4182-93C5-9596AF4C20B9}">
      <dgm:prSet phldrT="[Texto]" custT="1"/>
      <dgm:spPr/>
      <dgm:t>
        <a:bodyPr/>
        <a:lstStyle/>
        <a:p>
          <a:pPr>
            <a:buNone/>
          </a:pPr>
          <a:r>
            <a:rPr lang="pt-PT" sz="2600" dirty="0"/>
            <a:t>   … pelo marido mas as tarefas domésticas são uma obrigação do marido e da mulher.</a:t>
          </a:r>
          <a:endParaRPr lang="pt-PT" sz="3200" dirty="0"/>
        </a:p>
      </dgm:t>
    </dgm:pt>
    <dgm:pt modelId="{652683B5-C903-4EFB-812B-A8458D45F062}" type="parTrans" cxnId="{25DDA197-C67B-4D5A-BD1F-A45362A17630}">
      <dgm:prSet/>
      <dgm:spPr/>
      <dgm:t>
        <a:bodyPr/>
        <a:lstStyle/>
        <a:p>
          <a:endParaRPr lang="pt-PT"/>
        </a:p>
      </dgm:t>
    </dgm:pt>
    <dgm:pt modelId="{B4302D9F-5CDF-412B-97D7-DA1AE977A22E}" type="sibTrans" cxnId="{25DDA197-C67B-4D5A-BD1F-A45362A17630}">
      <dgm:prSet/>
      <dgm:spPr/>
      <dgm:t>
        <a:bodyPr/>
        <a:lstStyle/>
        <a:p>
          <a:endParaRPr lang="pt-PT"/>
        </a:p>
      </dgm:t>
    </dgm:pt>
    <dgm:pt modelId="{DE6FA1D4-4213-4372-8C01-52C77F42CD5A}">
      <dgm:prSet phldrT="[Texto]" custT="1"/>
      <dgm:spPr/>
      <dgm:t>
        <a:bodyPr/>
        <a:lstStyle/>
        <a:p>
          <a:r>
            <a:rPr lang="pt-PT" sz="2900" dirty="0"/>
            <a:t> … exclusivamente pelo marido, é este quem decide tudo, como por exemplo, autorizar a esposa a trabalhar.</a:t>
          </a:r>
          <a:endParaRPr lang="pt-PT" sz="3200" dirty="0"/>
        </a:p>
      </dgm:t>
    </dgm:pt>
    <dgm:pt modelId="{04A456AC-6DBD-403F-9309-BB2AF8C3F92B}" type="parTrans" cxnId="{55F891F7-A5F2-491C-AF2A-AF1B68C5CBAA}">
      <dgm:prSet/>
      <dgm:spPr/>
      <dgm:t>
        <a:bodyPr/>
        <a:lstStyle/>
        <a:p>
          <a:endParaRPr lang="pt-PT"/>
        </a:p>
      </dgm:t>
    </dgm:pt>
    <dgm:pt modelId="{1EBF8752-424E-49D9-A6DF-B6637EEAC76D}" type="sibTrans" cxnId="{55F891F7-A5F2-491C-AF2A-AF1B68C5CBAA}">
      <dgm:prSet/>
      <dgm:spPr/>
      <dgm:t>
        <a:bodyPr/>
        <a:lstStyle/>
        <a:p>
          <a:endParaRPr lang="pt-PT"/>
        </a:p>
      </dgm:t>
    </dgm:pt>
    <dgm:pt modelId="{FDA4F3B3-8725-475A-A214-72329BD2EF73}">
      <dgm:prSet phldrT="[Texto]" custT="1"/>
      <dgm:spPr/>
      <dgm:t>
        <a:bodyPr/>
        <a:lstStyle/>
        <a:p>
          <a:pPr>
            <a:buNone/>
          </a:pPr>
          <a:r>
            <a:rPr lang="pt-PT" sz="3200" dirty="0"/>
            <a:t>…pelo marido e pela esposa.</a:t>
          </a:r>
        </a:p>
      </dgm:t>
    </dgm:pt>
    <dgm:pt modelId="{1EA6496D-D53F-4B6E-A221-6E0F9AA5CC1A}" type="sibTrans" cxnId="{4EA34FBE-D0B0-4332-AD3A-CD545C3510A6}">
      <dgm:prSet/>
      <dgm:spPr/>
      <dgm:t>
        <a:bodyPr/>
        <a:lstStyle/>
        <a:p>
          <a:endParaRPr lang="pt-PT"/>
        </a:p>
      </dgm:t>
    </dgm:pt>
    <dgm:pt modelId="{EA669C1A-1E30-471C-8AC8-C8240201DF5E}" type="parTrans" cxnId="{4EA34FBE-D0B0-4332-AD3A-CD545C3510A6}">
      <dgm:prSet/>
      <dgm:spPr/>
      <dgm:t>
        <a:bodyPr/>
        <a:lstStyle/>
        <a:p>
          <a:endParaRPr lang="pt-PT"/>
        </a:p>
      </dgm:t>
    </dgm:pt>
    <dgm:pt modelId="{CADF746A-B7EE-49F1-B5BB-19AD9961E3A8}" type="pres">
      <dgm:prSet presAssocID="{420976CF-4779-49DF-944F-89490027684F}" presName="linearFlow" presStyleCnt="0">
        <dgm:presLayoutVars>
          <dgm:dir/>
          <dgm:resizeHandles val="exact"/>
        </dgm:presLayoutVars>
      </dgm:prSet>
      <dgm:spPr/>
    </dgm:pt>
    <dgm:pt modelId="{81ED9E9C-9AAA-4FC2-9D56-53A29B6B5A1A}" type="pres">
      <dgm:prSet presAssocID="{7FA0EB0B-3F69-4182-93C5-9596AF4C20B9}" presName="composite" presStyleCnt="0"/>
      <dgm:spPr/>
    </dgm:pt>
    <dgm:pt modelId="{B675FDBA-947D-4090-B727-6D68EB73EA2C}" type="pres">
      <dgm:prSet presAssocID="{7FA0EB0B-3F69-4182-93C5-9596AF4C20B9}" presName="imgShp" presStyleLbl="fgImgPlace1" presStyleIdx="0" presStyleCnt="3" custScaleX="83392" custScaleY="54600" custLinFactX="-85935" custLinFactNeighborX="-100000" custLinFactNeighborY="-4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E6C0B78-1AE1-4297-A369-610C1989BEF3}" type="pres">
      <dgm:prSet presAssocID="{7FA0EB0B-3F69-4182-93C5-9596AF4C20B9}" presName="txShp" presStyleLbl="node1" presStyleIdx="0" presStyleCnt="3" custScaleX="150376">
        <dgm:presLayoutVars>
          <dgm:bulletEnabled val="1"/>
        </dgm:presLayoutVars>
      </dgm:prSet>
      <dgm:spPr/>
    </dgm:pt>
    <dgm:pt modelId="{707FA3C3-CD0F-4731-9B1D-909127953EA5}" type="pres">
      <dgm:prSet presAssocID="{B4302D9F-5CDF-412B-97D7-DA1AE977A22E}" presName="spacing" presStyleCnt="0"/>
      <dgm:spPr/>
    </dgm:pt>
    <dgm:pt modelId="{0DC9E5F1-999E-484A-B975-315BF7F2DD91}" type="pres">
      <dgm:prSet presAssocID="{FDA4F3B3-8725-475A-A214-72329BD2EF73}" presName="composite" presStyleCnt="0"/>
      <dgm:spPr/>
    </dgm:pt>
    <dgm:pt modelId="{48B4D006-741D-4040-A52A-43A4C6A27D00}" type="pres">
      <dgm:prSet presAssocID="{FDA4F3B3-8725-475A-A214-72329BD2EF73}" presName="imgShp" presStyleLbl="fgImgPlace1" presStyleIdx="1" presStyleCnt="3" custScaleX="85311" custScaleY="65161" custLinFactX="-58912" custLinFactNeighborX="-100000" custLinFactNeighborY="401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2CB65310-B79E-423D-84AF-9B48CA453D1F}" type="pres">
      <dgm:prSet presAssocID="{FDA4F3B3-8725-475A-A214-72329BD2EF73}" presName="txShp" presStyleLbl="node1" presStyleIdx="1" presStyleCnt="3" custScaleX="150376" custScaleY="97137" custLinFactNeighborX="-217">
        <dgm:presLayoutVars>
          <dgm:bulletEnabled val="1"/>
        </dgm:presLayoutVars>
      </dgm:prSet>
      <dgm:spPr/>
    </dgm:pt>
    <dgm:pt modelId="{2D791877-F599-4B17-A075-CDAF4DB3EFEE}" type="pres">
      <dgm:prSet presAssocID="{1EA6496D-D53F-4B6E-A221-6E0F9AA5CC1A}" presName="spacing" presStyleCnt="0"/>
      <dgm:spPr/>
    </dgm:pt>
    <dgm:pt modelId="{B07F7E7F-DE09-4937-A2ED-FC289F33041D}" type="pres">
      <dgm:prSet presAssocID="{DE6FA1D4-4213-4372-8C01-52C77F42CD5A}" presName="composite" presStyleCnt="0"/>
      <dgm:spPr/>
    </dgm:pt>
    <dgm:pt modelId="{4B6D895F-373E-4A63-A0E0-AA7851B2612A}" type="pres">
      <dgm:prSet presAssocID="{DE6FA1D4-4213-4372-8C01-52C77F42CD5A}" presName="imgShp" presStyleLbl="fgImgPlace1" presStyleIdx="2" presStyleCnt="3" custLinFactX="-65160" custLinFactNeighborX="-100000" custLinFactNeighborY="207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97DD4BD6-639B-463F-807A-36C630AED806}" type="pres">
      <dgm:prSet presAssocID="{DE6FA1D4-4213-4372-8C01-52C77F42CD5A}" presName="txShp" presStyleLbl="node1" presStyleIdx="2" presStyleCnt="3" custScaleX="145221">
        <dgm:presLayoutVars>
          <dgm:bulletEnabled val="1"/>
        </dgm:presLayoutVars>
      </dgm:prSet>
      <dgm:spPr/>
    </dgm:pt>
  </dgm:ptLst>
  <dgm:cxnLst>
    <dgm:cxn modelId="{7623321F-F614-4348-88BA-DE937899AE26}" type="presOf" srcId="{420976CF-4779-49DF-944F-89490027684F}" destId="{CADF746A-B7EE-49F1-B5BB-19AD9961E3A8}" srcOrd="0" destOrd="0" presId="urn:microsoft.com/office/officeart/2005/8/layout/vList3"/>
    <dgm:cxn modelId="{A4E72A6D-4963-4F31-98D7-98DDD244F80D}" type="presOf" srcId="{FDA4F3B3-8725-475A-A214-72329BD2EF73}" destId="{2CB65310-B79E-423D-84AF-9B48CA453D1F}" srcOrd="0" destOrd="0" presId="urn:microsoft.com/office/officeart/2005/8/layout/vList3"/>
    <dgm:cxn modelId="{25DDA197-C67B-4D5A-BD1F-A45362A17630}" srcId="{420976CF-4779-49DF-944F-89490027684F}" destId="{7FA0EB0B-3F69-4182-93C5-9596AF4C20B9}" srcOrd="0" destOrd="0" parTransId="{652683B5-C903-4EFB-812B-A8458D45F062}" sibTransId="{B4302D9F-5CDF-412B-97D7-DA1AE977A22E}"/>
    <dgm:cxn modelId="{3063ABAA-E487-46CC-8C7C-1BA3A3226E1F}" type="presOf" srcId="{DE6FA1D4-4213-4372-8C01-52C77F42CD5A}" destId="{97DD4BD6-639B-463F-807A-36C630AED806}" srcOrd="0" destOrd="0" presId="urn:microsoft.com/office/officeart/2005/8/layout/vList3"/>
    <dgm:cxn modelId="{4EA34FBE-D0B0-4332-AD3A-CD545C3510A6}" srcId="{420976CF-4779-49DF-944F-89490027684F}" destId="{FDA4F3B3-8725-475A-A214-72329BD2EF73}" srcOrd="1" destOrd="0" parTransId="{EA669C1A-1E30-471C-8AC8-C8240201DF5E}" sibTransId="{1EA6496D-D53F-4B6E-A221-6E0F9AA5CC1A}"/>
    <dgm:cxn modelId="{6BD2B8DA-5F52-4E32-BEC5-532F07D7EC31}" type="presOf" srcId="{7FA0EB0B-3F69-4182-93C5-9596AF4C20B9}" destId="{4E6C0B78-1AE1-4297-A369-610C1989BEF3}" srcOrd="0" destOrd="0" presId="urn:microsoft.com/office/officeart/2005/8/layout/vList3"/>
    <dgm:cxn modelId="{55F891F7-A5F2-491C-AF2A-AF1B68C5CBAA}" srcId="{420976CF-4779-49DF-944F-89490027684F}" destId="{DE6FA1D4-4213-4372-8C01-52C77F42CD5A}" srcOrd="2" destOrd="0" parTransId="{04A456AC-6DBD-403F-9309-BB2AF8C3F92B}" sibTransId="{1EBF8752-424E-49D9-A6DF-B6637EEAC76D}"/>
    <dgm:cxn modelId="{86A2B917-88D0-4E30-A8C4-B70396251B83}" type="presParOf" srcId="{CADF746A-B7EE-49F1-B5BB-19AD9961E3A8}" destId="{81ED9E9C-9AAA-4FC2-9D56-53A29B6B5A1A}" srcOrd="0" destOrd="0" presId="urn:microsoft.com/office/officeart/2005/8/layout/vList3"/>
    <dgm:cxn modelId="{F5D7F100-902B-4C1A-AA7E-9C53C4F7F13D}" type="presParOf" srcId="{81ED9E9C-9AAA-4FC2-9D56-53A29B6B5A1A}" destId="{B675FDBA-947D-4090-B727-6D68EB73EA2C}" srcOrd="0" destOrd="0" presId="urn:microsoft.com/office/officeart/2005/8/layout/vList3"/>
    <dgm:cxn modelId="{688C97C1-DB9F-4C65-84AA-1316449E92BB}" type="presParOf" srcId="{81ED9E9C-9AAA-4FC2-9D56-53A29B6B5A1A}" destId="{4E6C0B78-1AE1-4297-A369-610C1989BEF3}" srcOrd="1" destOrd="0" presId="urn:microsoft.com/office/officeart/2005/8/layout/vList3"/>
    <dgm:cxn modelId="{BD615499-1D93-47E4-8BAA-96CC4AB68762}" type="presParOf" srcId="{CADF746A-B7EE-49F1-B5BB-19AD9961E3A8}" destId="{707FA3C3-CD0F-4731-9B1D-909127953EA5}" srcOrd="1" destOrd="0" presId="urn:microsoft.com/office/officeart/2005/8/layout/vList3"/>
    <dgm:cxn modelId="{C3A57B1D-4B56-42E0-BDF9-37F19F9BF19B}" type="presParOf" srcId="{CADF746A-B7EE-49F1-B5BB-19AD9961E3A8}" destId="{0DC9E5F1-999E-484A-B975-315BF7F2DD91}" srcOrd="2" destOrd="0" presId="urn:microsoft.com/office/officeart/2005/8/layout/vList3"/>
    <dgm:cxn modelId="{5BC7CA45-9910-47BC-9108-D68D8D7CFCE8}" type="presParOf" srcId="{0DC9E5F1-999E-484A-B975-315BF7F2DD91}" destId="{48B4D006-741D-4040-A52A-43A4C6A27D00}" srcOrd="0" destOrd="0" presId="urn:microsoft.com/office/officeart/2005/8/layout/vList3"/>
    <dgm:cxn modelId="{1BD87FC6-1289-4ED5-943A-3D8A6E5A50C6}" type="presParOf" srcId="{0DC9E5F1-999E-484A-B975-315BF7F2DD91}" destId="{2CB65310-B79E-423D-84AF-9B48CA453D1F}" srcOrd="1" destOrd="0" presId="urn:microsoft.com/office/officeart/2005/8/layout/vList3"/>
    <dgm:cxn modelId="{6AECB476-26DE-43F1-AB74-83469EE762D2}" type="presParOf" srcId="{CADF746A-B7EE-49F1-B5BB-19AD9961E3A8}" destId="{2D791877-F599-4B17-A075-CDAF4DB3EFEE}" srcOrd="3" destOrd="0" presId="urn:microsoft.com/office/officeart/2005/8/layout/vList3"/>
    <dgm:cxn modelId="{0123F95D-ED94-4989-A4A3-D1CB47900FE3}" type="presParOf" srcId="{CADF746A-B7EE-49F1-B5BB-19AD9961E3A8}" destId="{B07F7E7F-DE09-4937-A2ED-FC289F33041D}" srcOrd="4" destOrd="0" presId="urn:microsoft.com/office/officeart/2005/8/layout/vList3"/>
    <dgm:cxn modelId="{6D58A95A-AFBF-4A9D-A214-70F5AC5BB16C}" type="presParOf" srcId="{B07F7E7F-DE09-4937-A2ED-FC289F33041D}" destId="{4B6D895F-373E-4A63-A0E0-AA7851B2612A}" srcOrd="0" destOrd="0" presId="urn:microsoft.com/office/officeart/2005/8/layout/vList3"/>
    <dgm:cxn modelId="{9BEA442E-8B3A-4BC7-9D3A-E56CE56792BC}" type="presParOf" srcId="{B07F7E7F-DE09-4937-A2ED-FC289F33041D}" destId="{97DD4BD6-639B-463F-807A-36C630AED80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2161468" y="1990"/>
          <a:ext cx="7390500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114300" rIns="21336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000" kern="1200" dirty="0"/>
            <a:t>uma democracia onde podem ser criados todos os  partidos desejados.</a:t>
          </a:r>
        </a:p>
      </dsp:txBody>
      <dsp:txXfrm rot="10800000">
        <a:off x="2461419" y="1990"/>
        <a:ext cx="7090549" cy="1199805"/>
      </dsp:txXfrm>
    </dsp:sp>
    <dsp:sp modelId="{B675FDBA-947D-4090-B727-6D68EB73EA2C}">
      <dsp:nvSpPr>
        <dsp:cNvPr id="0" name=""/>
        <dsp:cNvSpPr/>
      </dsp:nvSpPr>
      <dsp:spPr>
        <a:xfrm>
          <a:off x="1561565" y="1990"/>
          <a:ext cx="1199805" cy="119980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2161468" y="1547874"/>
          <a:ext cx="7390500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114300" rIns="21336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000" kern="1200" dirty="0"/>
            <a:t>Uma democracia com um só partido.</a:t>
          </a:r>
        </a:p>
      </dsp:txBody>
      <dsp:txXfrm rot="10800000">
        <a:off x="2461419" y="1547874"/>
        <a:ext cx="7090549" cy="1199805"/>
      </dsp:txXfrm>
    </dsp:sp>
    <dsp:sp modelId="{48B4D006-741D-4040-A52A-43A4C6A27D00}">
      <dsp:nvSpPr>
        <dsp:cNvPr id="0" name=""/>
        <dsp:cNvSpPr/>
      </dsp:nvSpPr>
      <dsp:spPr>
        <a:xfrm>
          <a:off x="1561565" y="1547874"/>
          <a:ext cx="1199805" cy="119980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2161468" y="3093757"/>
          <a:ext cx="7390500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114300" rIns="21336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000" kern="1200" dirty="0"/>
            <a:t>Uma monarquia.</a:t>
          </a:r>
        </a:p>
      </dsp:txBody>
      <dsp:txXfrm rot="10800000">
        <a:off x="2461419" y="3093757"/>
        <a:ext cx="7090549" cy="1199805"/>
      </dsp:txXfrm>
    </dsp:sp>
    <dsp:sp modelId="{4B6D895F-373E-4A63-A0E0-AA7851B2612A}">
      <dsp:nvSpPr>
        <dsp:cNvPr id="0" name=""/>
        <dsp:cNvSpPr/>
      </dsp:nvSpPr>
      <dsp:spPr>
        <a:xfrm>
          <a:off x="1561565" y="3093757"/>
          <a:ext cx="1199805" cy="119980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-2" y="823"/>
          <a:ext cx="11912013" cy="12548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346" tIns="99060" rIns="184912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600" kern="1200" dirty="0"/>
            <a:t>   …unicamente à elevada pobreza de grande parte da população portuguesa.</a:t>
          </a:r>
          <a:endParaRPr lang="pt-PT" sz="3200" kern="1200" dirty="0"/>
        </a:p>
      </dsp:txBody>
      <dsp:txXfrm rot="10800000">
        <a:off x="313706" y="823"/>
        <a:ext cx="11598305" cy="1254832"/>
      </dsp:txXfrm>
    </dsp:sp>
    <dsp:sp modelId="{B675FDBA-947D-4090-B727-6D68EB73EA2C}">
      <dsp:nvSpPr>
        <dsp:cNvPr id="0" name=""/>
        <dsp:cNvSpPr/>
      </dsp:nvSpPr>
      <dsp:spPr>
        <a:xfrm>
          <a:off x="0" y="285118"/>
          <a:ext cx="1046429" cy="68513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-2" y="1626778"/>
          <a:ext cx="11912013" cy="146730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346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200" kern="1200" dirty="0"/>
            <a:t>….à elevada pobreza de alguns portugueses e obrigatoriedade dos homens cumprirem o serviço militar numa guerra considerada injusta.</a:t>
          </a:r>
        </a:p>
      </dsp:txBody>
      <dsp:txXfrm rot="10800000">
        <a:off x="366823" y="1626778"/>
        <a:ext cx="11545188" cy="1467300"/>
      </dsp:txXfrm>
    </dsp:sp>
    <dsp:sp modelId="{48B4D006-741D-4040-A52A-43A4C6A27D00}">
      <dsp:nvSpPr>
        <dsp:cNvPr id="0" name=""/>
        <dsp:cNvSpPr/>
      </dsp:nvSpPr>
      <dsp:spPr>
        <a:xfrm>
          <a:off x="0" y="2001929"/>
          <a:ext cx="1070510" cy="81766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204173" y="3465200"/>
          <a:ext cx="11503661" cy="12548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346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900" kern="1200" dirty="0"/>
            <a:t> …à grande dificuldade em arranjar trabalho em Portugal. </a:t>
          </a:r>
          <a:endParaRPr lang="pt-PT" sz="3200" kern="1200" dirty="0"/>
        </a:p>
      </dsp:txBody>
      <dsp:txXfrm rot="10800000">
        <a:off x="517881" y="3465200"/>
        <a:ext cx="11189953" cy="1254832"/>
      </dsp:txXfrm>
    </dsp:sp>
    <dsp:sp modelId="{4B6D895F-373E-4A63-A0E0-AA7851B2612A}">
      <dsp:nvSpPr>
        <dsp:cNvPr id="0" name=""/>
        <dsp:cNvSpPr/>
      </dsp:nvSpPr>
      <dsp:spPr>
        <a:xfrm>
          <a:off x="0" y="3466024"/>
          <a:ext cx="1254832" cy="125483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-2" y="60"/>
          <a:ext cx="11912013" cy="13249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79" tIns="99060" rIns="184912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600" kern="1200" dirty="0"/>
            <a:t>   …dificultava os negócios, com fins lucrativos, entre os diferentes países membros.</a:t>
          </a:r>
          <a:endParaRPr lang="pt-PT" sz="3200" kern="1200" dirty="0"/>
        </a:p>
      </dsp:txBody>
      <dsp:txXfrm rot="10800000">
        <a:off x="331242" y="60"/>
        <a:ext cx="11580769" cy="1324978"/>
      </dsp:txXfrm>
    </dsp:sp>
    <dsp:sp modelId="{B675FDBA-947D-4090-B727-6D68EB73EA2C}">
      <dsp:nvSpPr>
        <dsp:cNvPr id="0" name=""/>
        <dsp:cNvSpPr/>
      </dsp:nvSpPr>
      <dsp:spPr>
        <a:xfrm>
          <a:off x="0" y="300247"/>
          <a:ext cx="1104925" cy="72343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-2" y="1716906"/>
          <a:ext cx="11912013" cy="1287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79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200" kern="1200" dirty="0"/>
            <a:t>…estava a matar muitos portugueses e a deixar a população muito envelhecida.</a:t>
          </a:r>
          <a:r>
            <a:rPr lang="pt-PT" sz="3200" b="1" kern="1200" dirty="0"/>
            <a:t> </a:t>
          </a:r>
          <a:endParaRPr lang="pt-PT" sz="3200" kern="1200" dirty="0"/>
        </a:p>
      </dsp:txBody>
      <dsp:txXfrm rot="10800000">
        <a:off x="321759" y="1716906"/>
        <a:ext cx="11590252" cy="1287044"/>
      </dsp:txXfrm>
    </dsp:sp>
    <dsp:sp modelId="{48B4D006-741D-4040-A52A-43A4C6A27D00}">
      <dsp:nvSpPr>
        <dsp:cNvPr id="0" name=""/>
        <dsp:cNvSpPr/>
      </dsp:nvSpPr>
      <dsp:spPr>
        <a:xfrm>
          <a:off x="0" y="1981888"/>
          <a:ext cx="1130352" cy="863369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204173" y="3395818"/>
          <a:ext cx="11503661" cy="13249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79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900" kern="1200" dirty="0"/>
            <a:t> …impedia os representantes dos povos em luta debaterem e resolverem os seus desentendimentos.</a:t>
          </a:r>
          <a:r>
            <a:rPr lang="pt-PT" sz="2900" b="0" i="0" kern="1200" dirty="0"/>
            <a:t> </a:t>
          </a:r>
          <a:r>
            <a:rPr lang="pt-PT" sz="2900" kern="1200" dirty="0"/>
            <a:t> </a:t>
          </a:r>
          <a:endParaRPr lang="pt-PT" sz="3200" kern="1200" dirty="0"/>
        </a:p>
      </dsp:txBody>
      <dsp:txXfrm rot="10800000">
        <a:off x="535417" y="3395818"/>
        <a:ext cx="11172417" cy="1324978"/>
      </dsp:txXfrm>
    </dsp:sp>
    <dsp:sp modelId="{4B6D895F-373E-4A63-A0E0-AA7851B2612A}">
      <dsp:nvSpPr>
        <dsp:cNvPr id="0" name=""/>
        <dsp:cNvSpPr/>
      </dsp:nvSpPr>
      <dsp:spPr>
        <a:xfrm>
          <a:off x="0" y="3395878"/>
          <a:ext cx="1324978" cy="132497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-2" y="824"/>
          <a:ext cx="11912013" cy="111648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341" tIns="99060" rIns="184912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600" kern="1200" dirty="0"/>
            <a:t>  O Estado Novo é o nome pelo qual ficaram conhecidos os governos após o 25 de abril de 1974.</a:t>
          </a:r>
          <a:endParaRPr lang="pt-PT" sz="3200" kern="1200" dirty="0"/>
        </a:p>
      </dsp:txBody>
      <dsp:txXfrm rot="10800000">
        <a:off x="279120" y="824"/>
        <a:ext cx="11632891" cy="1116489"/>
      </dsp:txXfrm>
    </dsp:sp>
    <dsp:sp modelId="{B675FDBA-947D-4090-B727-6D68EB73EA2C}">
      <dsp:nvSpPr>
        <dsp:cNvPr id="0" name=""/>
        <dsp:cNvSpPr/>
      </dsp:nvSpPr>
      <dsp:spPr>
        <a:xfrm>
          <a:off x="0" y="253776"/>
          <a:ext cx="931062" cy="60960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-2" y="1447520"/>
          <a:ext cx="11912013" cy="182581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341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200" kern="1200" dirty="0"/>
            <a:t>O Estado Novo é o nome pelo qual ficou conhecido o regime ditatorial que começou em 1933 e terminou a 24 de abril de 1974</a:t>
          </a:r>
        </a:p>
      </dsp:txBody>
      <dsp:txXfrm rot="10800000">
        <a:off x="456452" y="1447520"/>
        <a:ext cx="11455559" cy="1825816"/>
      </dsp:txXfrm>
    </dsp:sp>
    <dsp:sp modelId="{48B4D006-741D-4040-A52A-43A4C6A27D00}">
      <dsp:nvSpPr>
        <dsp:cNvPr id="0" name=""/>
        <dsp:cNvSpPr/>
      </dsp:nvSpPr>
      <dsp:spPr>
        <a:xfrm>
          <a:off x="0" y="2041453"/>
          <a:ext cx="952488" cy="72751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400191" y="3603543"/>
          <a:ext cx="11111626" cy="111648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341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900" kern="1200" dirty="0"/>
            <a:t>O Estado Novo é o nome dado ao governo após a implantação da I república em Portugal.</a:t>
          </a:r>
        </a:p>
      </dsp:txBody>
      <dsp:txXfrm rot="10800000">
        <a:off x="679313" y="3603543"/>
        <a:ext cx="10832504" cy="1116489"/>
      </dsp:txXfrm>
    </dsp:sp>
    <dsp:sp modelId="{4B6D895F-373E-4A63-A0E0-AA7851B2612A}">
      <dsp:nvSpPr>
        <dsp:cNvPr id="0" name=""/>
        <dsp:cNvSpPr/>
      </dsp:nvSpPr>
      <dsp:spPr>
        <a:xfrm>
          <a:off x="0" y="3604367"/>
          <a:ext cx="1116489" cy="1116489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-2" y="60"/>
          <a:ext cx="11912013" cy="13249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79" tIns="99060" rIns="184912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600" kern="1200" dirty="0"/>
            <a:t>   </a:t>
          </a:r>
          <a:r>
            <a:rPr lang="pt-PT" sz="2600" kern="1200" dirty="0">
              <a:latin typeface="Arial Black" panose="020B0A04020102020204" pitchFamily="34" charset="0"/>
            </a:rPr>
            <a:t>……durante a ditadura de Salazar as mulheres estavam proibidas de votar. </a:t>
          </a:r>
          <a:endParaRPr lang="pt-PT" sz="3200" kern="1200" dirty="0">
            <a:latin typeface="Arial Black" panose="020B0A04020102020204" pitchFamily="34" charset="0"/>
          </a:endParaRPr>
        </a:p>
      </dsp:txBody>
      <dsp:txXfrm rot="10800000">
        <a:off x="331242" y="60"/>
        <a:ext cx="11580769" cy="1324978"/>
      </dsp:txXfrm>
    </dsp:sp>
    <dsp:sp modelId="{B675FDBA-947D-4090-B727-6D68EB73EA2C}">
      <dsp:nvSpPr>
        <dsp:cNvPr id="0" name=""/>
        <dsp:cNvSpPr/>
      </dsp:nvSpPr>
      <dsp:spPr>
        <a:xfrm>
          <a:off x="0" y="300247"/>
          <a:ext cx="1104925" cy="72343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-2" y="1684828"/>
          <a:ext cx="11912013" cy="1287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79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b="1" kern="1200" dirty="0">
              <a:latin typeface="Arial Black" panose="020B0A04020102020204" pitchFamily="34" charset="0"/>
            </a:rPr>
            <a:t>… Salazar permitiu a algumas mulheres o direito ao voto, mas não reconhecia a igualdade de direitos humanos a todos os homens e mulheres.</a:t>
          </a:r>
        </a:p>
      </dsp:txBody>
      <dsp:txXfrm rot="10800000">
        <a:off x="321759" y="1684828"/>
        <a:ext cx="11590252" cy="1287044"/>
      </dsp:txXfrm>
    </dsp:sp>
    <dsp:sp modelId="{48B4D006-741D-4040-A52A-43A4C6A27D00}">
      <dsp:nvSpPr>
        <dsp:cNvPr id="0" name=""/>
        <dsp:cNvSpPr/>
      </dsp:nvSpPr>
      <dsp:spPr>
        <a:xfrm>
          <a:off x="0" y="1981888"/>
          <a:ext cx="1130352" cy="863369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204173" y="3395818"/>
          <a:ext cx="11503661" cy="13249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79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900" kern="1200" dirty="0"/>
            <a:t> </a:t>
          </a:r>
          <a:r>
            <a:rPr lang="pt-PT" sz="2900" b="1" kern="1200" dirty="0">
              <a:latin typeface="Arial Black" panose="020B0A04020102020204" pitchFamily="34" charset="0"/>
            </a:rPr>
            <a:t>…só podiam votar os homens do partido do poder, a União Nacional. </a:t>
          </a:r>
          <a:endParaRPr lang="pt-PT" sz="3200" b="1" kern="1200" dirty="0">
            <a:latin typeface="Arial Black" panose="020B0A04020102020204" pitchFamily="34" charset="0"/>
          </a:endParaRPr>
        </a:p>
      </dsp:txBody>
      <dsp:txXfrm rot="10800000">
        <a:off x="535417" y="3395818"/>
        <a:ext cx="11172417" cy="1324978"/>
      </dsp:txXfrm>
    </dsp:sp>
    <dsp:sp modelId="{4B6D895F-373E-4A63-A0E0-AA7851B2612A}">
      <dsp:nvSpPr>
        <dsp:cNvPr id="0" name=""/>
        <dsp:cNvSpPr/>
      </dsp:nvSpPr>
      <dsp:spPr>
        <a:xfrm>
          <a:off x="0" y="3395878"/>
          <a:ext cx="1324978" cy="132497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-2" y="128"/>
          <a:ext cx="11912014" cy="92845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9425" tIns="99060" rIns="184912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600" kern="1200" dirty="0"/>
            <a:t>  Não, porque em democracia todas as pessoas nascem livres  e têm os mesmos direitos, sendo  a liberdade um deles.</a:t>
          </a:r>
          <a:endParaRPr lang="pt-PT" sz="3200" kern="1200" dirty="0"/>
        </a:p>
      </dsp:txBody>
      <dsp:txXfrm rot="10800000">
        <a:off x="232113" y="128"/>
        <a:ext cx="11679899" cy="928459"/>
      </dsp:txXfrm>
    </dsp:sp>
    <dsp:sp modelId="{B675FDBA-947D-4090-B727-6D68EB73EA2C}">
      <dsp:nvSpPr>
        <dsp:cNvPr id="0" name=""/>
        <dsp:cNvSpPr/>
      </dsp:nvSpPr>
      <dsp:spPr>
        <a:xfrm>
          <a:off x="0" y="210479"/>
          <a:ext cx="774260" cy="50693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-2" y="1203183"/>
          <a:ext cx="11912014" cy="19100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9425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3200" kern="1200" dirty="0"/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200" kern="1200" dirty="0"/>
            <a:t>Sim, porque essas pessoas protestaram e discordaram da politica do governo, embora a sua prisão seja uma violação dos direitos humanos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3200" kern="1200" dirty="0"/>
        </a:p>
      </dsp:txBody>
      <dsp:txXfrm rot="10800000">
        <a:off x="477518" y="1203183"/>
        <a:ext cx="11434494" cy="1910081"/>
      </dsp:txXfrm>
    </dsp:sp>
    <dsp:sp modelId="{48B4D006-741D-4040-A52A-43A4C6A27D00}">
      <dsp:nvSpPr>
        <dsp:cNvPr id="0" name=""/>
        <dsp:cNvSpPr/>
      </dsp:nvSpPr>
      <dsp:spPr>
        <a:xfrm>
          <a:off x="123789" y="1892967"/>
          <a:ext cx="792077" cy="604993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204173" y="3387860"/>
          <a:ext cx="11503662" cy="133286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9425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900" kern="1200" dirty="0"/>
            <a:t>Sim, porque essas pessoas não respeitaram os direitos e liberdades de outras pessoas. A sua prisão não é uma violação dos direitos humanos.   </a:t>
          </a:r>
          <a:endParaRPr lang="pt-PT" sz="3200" kern="1200" dirty="0"/>
        </a:p>
      </dsp:txBody>
      <dsp:txXfrm rot="10800000">
        <a:off x="537390" y="3387860"/>
        <a:ext cx="11170445" cy="1332868"/>
      </dsp:txXfrm>
    </dsp:sp>
    <dsp:sp modelId="{4B6D895F-373E-4A63-A0E0-AA7851B2612A}">
      <dsp:nvSpPr>
        <dsp:cNvPr id="0" name=""/>
        <dsp:cNvSpPr/>
      </dsp:nvSpPr>
      <dsp:spPr>
        <a:xfrm>
          <a:off x="0" y="3609367"/>
          <a:ext cx="928459" cy="928459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483114" y="1990"/>
          <a:ext cx="10147304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kern="1200" dirty="0"/>
            <a:t>… podemos dar livremente  as nossas opiniões e comentar tudo sem censura e sem regras.</a:t>
          </a:r>
        </a:p>
      </dsp:txBody>
      <dsp:txXfrm rot="10800000">
        <a:off x="783065" y="1990"/>
        <a:ext cx="9847353" cy="1199805"/>
      </dsp:txXfrm>
    </dsp:sp>
    <dsp:sp modelId="{B675FDBA-947D-4090-B727-6D68EB73EA2C}">
      <dsp:nvSpPr>
        <dsp:cNvPr id="0" name=""/>
        <dsp:cNvSpPr/>
      </dsp:nvSpPr>
      <dsp:spPr>
        <a:xfrm>
          <a:off x="0" y="50115"/>
          <a:ext cx="1199805" cy="119980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499189" y="1547874"/>
          <a:ext cx="10115155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kern="1200" dirty="0"/>
            <a:t>… podemos exprimir as nossas opiniões, sem difamar, injuriar ou descriminar outras pessoas,   e para isso são precisas regras.</a:t>
          </a:r>
        </a:p>
      </dsp:txBody>
      <dsp:txXfrm rot="10800000">
        <a:off x="799140" y="1547874"/>
        <a:ext cx="9815204" cy="1199805"/>
      </dsp:txXfrm>
    </dsp:sp>
    <dsp:sp modelId="{48B4D006-741D-4040-A52A-43A4C6A27D00}">
      <dsp:nvSpPr>
        <dsp:cNvPr id="0" name=""/>
        <dsp:cNvSpPr/>
      </dsp:nvSpPr>
      <dsp:spPr>
        <a:xfrm>
          <a:off x="26365" y="1595998"/>
          <a:ext cx="1199805" cy="119980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739786" y="3093757"/>
          <a:ext cx="9633960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kern="1200" dirty="0"/>
            <a:t>… não pode haver regras a limitar-nos de dizer o que queremos pois estas são prejudiciais.</a:t>
          </a:r>
        </a:p>
      </dsp:txBody>
      <dsp:txXfrm rot="10800000">
        <a:off x="1039737" y="3093757"/>
        <a:ext cx="9334009" cy="1199805"/>
      </dsp:txXfrm>
    </dsp:sp>
    <dsp:sp modelId="{4B6D895F-373E-4A63-A0E0-AA7851B2612A}">
      <dsp:nvSpPr>
        <dsp:cNvPr id="0" name=""/>
        <dsp:cNvSpPr/>
      </dsp:nvSpPr>
      <dsp:spPr>
        <a:xfrm>
          <a:off x="0" y="3029591"/>
          <a:ext cx="1199805" cy="119980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483114" y="1990"/>
          <a:ext cx="10147304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900" kern="1200" dirty="0"/>
            <a:t>… proibiu todos os partidos e movimentos políticos com exceção do partido no poder, a União Nacional.</a:t>
          </a:r>
        </a:p>
      </dsp:txBody>
      <dsp:txXfrm rot="10800000">
        <a:off x="783065" y="1990"/>
        <a:ext cx="9847353" cy="1199805"/>
      </dsp:txXfrm>
    </dsp:sp>
    <dsp:sp modelId="{B675FDBA-947D-4090-B727-6D68EB73EA2C}">
      <dsp:nvSpPr>
        <dsp:cNvPr id="0" name=""/>
        <dsp:cNvSpPr/>
      </dsp:nvSpPr>
      <dsp:spPr>
        <a:xfrm>
          <a:off x="0" y="50115"/>
          <a:ext cx="1199805" cy="119980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499189" y="1547874"/>
          <a:ext cx="10115155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800" kern="1200" dirty="0"/>
            <a:t>… proibiu somente a criação de partidos e movimentos de extrema esquerda.</a:t>
          </a:r>
        </a:p>
      </dsp:txBody>
      <dsp:txXfrm rot="10800000">
        <a:off x="799140" y="1547874"/>
        <a:ext cx="9815204" cy="1199805"/>
      </dsp:txXfrm>
    </dsp:sp>
    <dsp:sp modelId="{48B4D006-741D-4040-A52A-43A4C6A27D00}">
      <dsp:nvSpPr>
        <dsp:cNvPr id="0" name=""/>
        <dsp:cNvSpPr/>
      </dsp:nvSpPr>
      <dsp:spPr>
        <a:xfrm>
          <a:off x="26365" y="1595998"/>
          <a:ext cx="1199805" cy="119980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739786" y="3093757"/>
          <a:ext cx="9633960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800" kern="1200" dirty="0"/>
            <a:t>… proibiu todos os partidos e movimentos comunistas.</a:t>
          </a:r>
        </a:p>
      </dsp:txBody>
      <dsp:txXfrm rot="10800000">
        <a:off x="1039737" y="3093757"/>
        <a:ext cx="9334009" cy="1199805"/>
      </dsp:txXfrm>
    </dsp:sp>
    <dsp:sp modelId="{4B6D895F-373E-4A63-A0E0-AA7851B2612A}">
      <dsp:nvSpPr>
        <dsp:cNvPr id="0" name=""/>
        <dsp:cNvSpPr/>
      </dsp:nvSpPr>
      <dsp:spPr>
        <a:xfrm>
          <a:off x="0" y="3029591"/>
          <a:ext cx="1199805" cy="119980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483114" y="1990"/>
          <a:ext cx="10147304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114300" rIns="21336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000" kern="1200" dirty="0"/>
            <a:t>António de Oliveira Salazar, Presidente da República.</a:t>
          </a:r>
        </a:p>
      </dsp:txBody>
      <dsp:txXfrm rot="10800000">
        <a:off x="783065" y="1990"/>
        <a:ext cx="9847353" cy="1199805"/>
      </dsp:txXfrm>
    </dsp:sp>
    <dsp:sp modelId="{B675FDBA-947D-4090-B727-6D68EB73EA2C}">
      <dsp:nvSpPr>
        <dsp:cNvPr id="0" name=""/>
        <dsp:cNvSpPr/>
      </dsp:nvSpPr>
      <dsp:spPr>
        <a:xfrm>
          <a:off x="0" y="50115"/>
          <a:ext cx="1199805" cy="119980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499189" y="1547874"/>
          <a:ext cx="10115155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114300" rIns="21336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000" kern="1200" dirty="0"/>
            <a:t>… António de Oliveira Salazar, Presidente do Conselho de Ministros ou Primeiro Ministro.</a:t>
          </a:r>
        </a:p>
      </dsp:txBody>
      <dsp:txXfrm rot="10800000">
        <a:off x="799140" y="1547874"/>
        <a:ext cx="9815204" cy="1199805"/>
      </dsp:txXfrm>
    </dsp:sp>
    <dsp:sp modelId="{48B4D006-741D-4040-A52A-43A4C6A27D00}">
      <dsp:nvSpPr>
        <dsp:cNvPr id="0" name=""/>
        <dsp:cNvSpPr/>
      </dsp:nvSpPr>
      <dsp:spPr>
        <a:xfrm>
          <a:off x="26365" y="1595998"/>
          <a:ext cx="1199805" cy="119980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739786" y="3093757"/>
          <a:ext cx="9633960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114300" rIns="21336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000" kern="1200" dirty="0"/>
            <a:t>… Almirante Américo Thomaz, Presidente da República.</a:t>
          </a:r>
        </a:p>
      </dsp:txBody>
      <dsp:txXfrm rot="10800000">
        <a:off x="1039737" y="3093757"/>
        <a:ext cx="9334009" cy="1199805"/>
      </dsp:txXfrm>
    </dsp:sp>
    <dsp:sp modelId="{4B6D895F-373E-4A63-A0E0-AA7851B2612A}">
      <dsp:nvSpPr>
        <dsp:cNvPr id="0" name=""/>
        <dsp:cNvSpPr/>
      </dsp:nvSpPr>
      <dsp:spPr>
        <a:xfrm>
          <a:off x="0" y="3029591"/>
          <a:ext cx="1199805" cy="119980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483114" y="1990"/>
          <a:ext cx="10147304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Só era permitido, e seguro, falar de política no emprego, em família e com os amigos, onde não havia informadores da PIDE, a polícia política.</a:t>
          </a:r>
        </a:p>
      </dsp:txBody>
      <dsp:txXfrm rot="10800000">
        <a:off x="783065" y="1990"/>
        <a:ext cx="9847353" cy="1199805"/>
      </dsp:txXfrm>
    </dsp:sp>
    <dsp:sp modelId="{B675FDBA-947D-4090-B727-6D68EB73EA2C}">
      <dsp:nvSpPr>
        <dsp:cNvPr id="0" name=""/>
        <dsp:cNvSpPr/>
      </dsp:nvSpPr>
      <dsp:spPr>
        <a:xfrm>
          <a:off x="0" y="50115"/>
          <a:ext cx="1199805" cy="119980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483151" y="1547874"/>
          <a:ext cx="10115155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Não e quem tivesse ideias diferentes das do governo era perseguido, preso, torturado e até podia ser morto pela polícia política.</a:t>
          </a:r>
        </a:p>
      </dsp:txBody>
      <dsp:txXfrm rot="10800000">
        <a:off x="783102" y="1547874"/>
        <a:ext cx="9815204" cy="1199805"/>
      </dsp:txXfrm>
    </dsp:sp>
    <dsp:sp modelId="{48B4D006-741D-4040-A52A-43A4C6A27D00}">
      <dsp:nvSpPr>
        <dsp:cNvPr id="0" name=""/>
        <dsp:cNvSpPr/>
      </dsp:nvSpPr>
      <dsp:spPr>
        <a:xfrm>
          <a:off x="26365" y="1595998"/>
          <a:ext cx="1199805" cy="119980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739786" y="3093757"/>
          <a:ext cx="9633960" cy="11998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9081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kern="1200" dirty="0"/>
            <a:t>Sim, Salazar não reprimia a oposição e os cafés eram locais onde os homens se encontravam para falar de política.</a:t>
          </a:r>
        </a:p>
      </dsp:txBody>
      <dsp:txXfrm rot="10800000">
        <a:off x="1039737" y="3093757"/>
        <a:ext cx="9334009" cy="1199805"/>
      </dsp:txXfrm>
    </dsp:sp>
    <dsp:sp modelId="{4B6D895F-373E-4A63-A0E0-AA7851B2612A}">
      <dsp:nvSpPr>
        <dsp:cNvPr id="0" name=""/>
        <dsp:cNvSpPr/>
      </dsp:nvSpPr>
      <dsp:spPr>
        <a:xfrm>
          <a:off x="0" y="3029591"/>
          <a:ext cx="1199805" cy="119980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483114" y="1328"/>
          <a:ext cx="10147304" cy="95439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0860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b="1" kern="1200" dirty="0"/>
            <a:t>…  a população tinha medo da polícia politica e votava no candidato do governo</a:t>
          </a:r>
          <a:r>
            <a:rPr lang="pt-PT" sz="2200" kern="1200" dirty="0"/>
            <a:t>.</a:t>
          </a:r>
        </a:p>
      </dsp:txBody>
      <dsp:txXfrm rot="10800000">
        <a:off x="721712" y="1328"/>
        <a:ext cx="9908706" cy="954391"/>
      </dsp:txXfrm>
    </dsp:sp>
    <dsp:sp modelId="{B675FDBA-947D-4090-B727-6D68EB73EA2C}">
      <dsp:nvSpPr>
        <dsp:cNvPr id="0" name=""/>
        <dsp:cNvSpPr/>
      </dsp:nvSpPr>
      <dsp:spPr>
        <a:xfrm>
          <a:off x="0" y="92921"/>
          <a:ext cx="954391" cy="95439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452628" y="1188719"/>
          <a:ext cx="10115155" cy="95439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0860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b="1" kern="1200" dirty="0"/>
            <a:t>…. Só podiam votar os apoiantes do governo.</a:t>
          </a:r>
        </a:p>
      </dsp:txBody>
      <dsp:txXfrm rot="10800000">
        <a:off x="691226" y="1188719"/>
        <a:ext cx="9876557" cy="954391"/>
      </dsp:txXfrm>
    </dsp:sp>
    <dsp:sp modelId="{48B4D006-741D-4040-A52A-43A4C6A27D00}">
      <dsp:nvSpPr>
        <dsp:cNvPr id="0" name=""/>
        <dsp:cNvSpPr/>
      </dsp:nvSpPr>
      <dsp:spPr>
        <a:xfrm>
          <a:off x="0" y="1140226"/>
          <a:ext cx="954391" cy="95439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276439" y="2460687"/>
          <a:ext cx="10560655" cy="183353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0860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b="1" kern="1200" dirty="0"/>
            <a:t>… se por acaso os opositores do governo ganhassem os resultados eram alterados, de modo que, o governo ganhava sempre. Porque os votos eram sempre contados por pessoas fiéis a Salazar</a:t>
          </a:r>
          <a:r>
            <a:rPr lang="pt-PT" sz="2100" kern="1200" dirty="0"/>
            <a:t>. </a:t>
          </a:r>
        </a:p>
      </dsp:txBody>
      <dsp:txXfrm rot="10800000">
        <a:off x="734823" y="2460687"/>
        <a:ext cx="10102271" cy="1833537"/>
      </dsp:txXfrm>
    </dsp:sp>
    <dsp:sp modelId="{4B6D895F-373E-4A63-A0E0-AA7851B2612A}">
      <dsp:nvSpPr>
        <dsp:cNvPr id="0" name=""/>
        <dsp:cNvSpPr/>
      </dsp:nvSpPr>
      <dsp:spPr>
        <a:xfrm>
          <a:off x="0" y="2849220"/>
          <a:ext cx="954391" cy="954391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-2" y="1816"/>
          <a:ext cx="11912013" cy="135810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8886" tIns="99060" rIns="184912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600" kern="1200" dirty="0"/>
            <a:t>    </a:t>
          </a:r>
          <a:r>
            <a:rPr lang="pt-PT" sz="3200" kern="1200" dirty="0"/>
            <a:t>A educação dos rapazes e das raparigas era igual, iam para a escola com 6 anos, mas a maioria abandonava a escola depois do 4º ano para irem trabalhar.</a:t>
          </a:r>
        </a:p>
      </dsp:txBody>
      <dsp:txXfrm rot="10800000">
        <a:off x="339523" y="1816"/>
        <a:ext cx="11572488" cy="1358102"/>
      </dsp:txXfrm>
    </dsp:sp>
    <dsp:sp modelId="{B675FDBA-947D-4090-B727-6D68EB73EA2C}">
      <dsp:nvSpPr>
        <dsp:cNvPr id="0" name=""/>
        <dsp:cNvSpPr/>
      </dsp:nvSpPr>
      <dsp:spPr>
        <a:xfrm>
          <a:off x="0" y="309508"/>
          <a:ext cx="1132549" cy="74152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-2" y="1765323"/>
          <a:ext cx="11912013" cy="131922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8886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200" kern="1200" dirty="0"/>
            <a:t> A educação era muito cara e  a maior parte dos rapazes abandonava a escola depois do 4º ano e as raparigas depois do 3º, para irem trabalhar .</a:t>
          </a:r>
        </a:p>
      </dsp:txBody>
      <dsp:txXfrm rot="10800000">
        <a:off x="329803" y="1765323"/>
        <a:ext cx="11582208" cy="1319220"/>
      </dsp:txXfrm>
    </dsp:sp>
    <dsp:sp modelId="{48B4D006-741D-4040-A52A-43A4C6A27D00}">
      <dsp:nvSpPr>
        <dsp:cNvPr id="0" name=""/>
        <dsp:cNvSpPr/>
      </dsp:nvSpPr>
      <dsp:spPr>
        <a:xfrm>
          <a:off x="0" y="2036930"/>
          <a:ext cx="1158611" cy="884953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204173" y="3489947"/>
          <a:ext cx="11503661" cy="182451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8886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900" kern="1200" dirty="0"/>
            <a:t> Todos o</a:t>
          </a:r>
          <a:r>
            <a:rPr lang="pt-PT" sz="3200" kern="1200" dirty="0"/>
            <a:t>s rapazes iam à escola com seis anos e só podiam ir trabalhar após ter terminado o 9º ano, enquanto as raparigas ficavam a cuidar da casa. </a:t>
          </a:r>
        </a:p>
      </dsp:txBody>
      <dsp:txXfrm rot="10800000">
        <a:off x="660302" y="3489947"/>
        <a:ext cx="11047532" cy="1824516"/>
      </dsp:txXfrm>
    </dsp:sp>
    <dsp:sp modelId="{4B6D895F-373E-4A63-A0E0-AA7851B2612A}">
      <dsp:nvSpPr>
        <dsp:cNvPr id="0" name=""/>
        <dsp:cNvSpPr/>
      </dsp:nvSpPr>
      <dsp:spPr>
        <a:xfrm>
          <a:off x="0" y="3751388"/>
          <a:ext cx="1358102" cy="135810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-2" y="2098"/>
          <a:ext cx="11912013" cy="148865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6454" tIns="99060" rIns="184912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600" kern="1200" dirty="0"/>
            <a:t>   … falassem de politica de esquerda, moda, bebidas alcoólicas e refrigerantes. Por isso, não havia coca-cola à venda em Portugal Continental.</a:t>
          </a:r>
          <a:endParaRPr lang="pt-PT" sz="3200" kern="1200" dirty="0"/>
        </a:p>
      </dsp:txBody>
      <dsp:txXfrm rot="10800000">
        <a:off x="372161" y="2098"/>
        <a:ext cx="11539850" cy="1488652"/>
      </dsp:txXfrm>
    </dsp:sp>
    <dsp:sp modelId="{B675FDBA-947D-4090-B727-6D68EB73EA2C}">
      <dsp:nvSpPr>
        <dsp:cNvPr id="0" name=""/>
        <dsp:cNvSpPr/>
      </dsp:nvSpPr>
      <dsp:spPr>
        <a:xfrm>
          <a:off x="0" y="339367"/>
          <a:ext cx="1241416" cy="81280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-2" y="1935123"/>
          <a:ext cx="11912013" cy="14460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6454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200" kern="1200" dirty="0"/>
            <a:t>… falassem de democracia e outras ideias </a:t>
          </a:r>
          <a:r>
            <a:rPr lang="pt-PT" sz="3200" kern="1200"/>
            <a:t>politicas contrárias </a:t>
          </a:r>
          <a:r>
            <a:rPr lang="pt-PT" sz="3200" kern="1200" dirty="0"/>
            <a:t>ao governo sem proibir novos costumes.</a:t>
          </a:r>
        </a:p>
      </dsp:txBody>
      <dsp:txXfrm rot="10800000">
        <a:off x="361506" y="1935123"/>
        <a:ext cx="11550505" cy="1446032"/>
      </dsp:txXfrm>
    </dsp:sp>
    <dsp:sp modelId="{48B4D006-741D-4040-A52A-43A4C6A27D00}">
      <dsp:nvSpPr>
        <dsp:cNvPr id="0" name=""/>
        <dsp:cNvSpPr/>
      </dsp:nvSpPr>
      <dsp:spPr>
        <a:xfrm>
          <a:off x="0" y="2232839"/>
          <a:ext cx="1269984" cy="970020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204173" y="3825529"/>
          <a:ext cx="11503661" cy="148865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6454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900" kern="1200" dirty="0"/>
            <a:t> … falassem de assuntos políticos, tivessem imagens ou textos contrários aos velhos costumes. Como, por exemplo, as raparigas vestirem calças.</a:t>
          </a:r>
          <a:endParaRPr lang="pt-PT" sz="3200" kern="1200" dirty="0"/>
        </a:p>
      </dsp:txBody>
      <dsp:txXfrm rot="10800000">
        <a:off x="576336" y="3825529"/>
        <a:ext cx="11131498" cy="1488652"/>
      </dsp:txXfrm>
    </dsp:sp>
    <dsp:sp modelId="{4B6D895F-373E-4A63-A0E0-AA7851B2612A}">
      <dsp:nvSpPr>
        <dsp:cNvPr id="0" name=""/>
        <dsp:cNvSpPr/>
      </dsp:nvSpPr>
      <dsp:spPr>
        <a:xfrm>
          <a:off x="0" y="3827627"/>
          <a:ext cx="1488652" cy="148865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C0B78-1AE1-4297-A369-610C1989BEF3}">
      <dsp:nvSpPr>
        <dsp:cNvPr id="0" name=""/>
        <dsp:cNvSpPr/>
      </dsp:nvSpPr>
      <dsp:spPr>
        <a:xfrm rot="10800000">
          <a:off x="-2" y="60"/>
          <a:ext cx="11912013" cy="13249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79" tIns="99060" rIns="184912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600" kern="1200" dirty="0"/>
            <a:t>   … pelo marido mas as tarefas domésticas são uma obrigação do marido e da mulher.</a:t>
          </a:r>
          <a:endParaRPr lang="pt-PT" sz="3200" kern="1200" dirty="0"/>
        </a:p>
      </dsp:txBody>
      <dsp:txXfrm rot="10800000">
        <a:off x="331242" y="60"/>
        <a:ext cx="11580769" cy="1324978"/>
      </dsp:txXfrm>
    </dsp:sp>
    <dsp:sp modelId="{B675FDBA-947D-4090-B727-6D68EB73EA2C}">
      <dsp:nvSpPr>
        <dsp:cNvPr id="0" name=""/>
        <dsp:cNvSpPr/>
      </dsp:nvSpPr>
      <dsp:spPr>
        <a:xfrm>
          <a:off x="0" y="300247"/>
          <a:ext cx="1104925" cy="72343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B65310-B79E-423D-84AF-9B48CA453D1F}">
      <dsp:nvSpPr>
        <dsp:cNvPr id="0" name=""/>
        <dsp:cNvSpPr/>
      </dsp:nvSpPr>
      <dsp:spPr>
        <a:xfrm rot="10800000">
          <a:off x="-2" y="1716906"/>
          <a:ext cx="11912013" cy="1287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79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200" kern="1200" dirty="0"/>
            <a:t>…pelo marido e pela esposa.</a:t>
          </a:r>
        </a:p>
      </dsp:txBody>
      <dsp:txXfrm rot="10800000">
        <a:off x="321759" y="1716906"/>
        <a:ext cx="11590252" cy="1287044"/>
      </dsp:txXfrm>
    </dsp:sp>
    <dsp:sp modelId="{48B4D006-741D-4040-A52A-43A4C6A27D00}">
      <dsp:nvSpPr>
        <dsp:cNvPr id="0" name=""/>
        <dsp:cNvSpPr/>
      </dsp:nvSpPr>
      <dsp:spPr>
        <a:xfrm>
          <a:off x="0" y="1981888"/>
          <a:ext cx="1130352" cy="863369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DD4BD6-639B-463F-807A-36C630AED806}">
      <dsp:nvSpPr>
        <dsp:cNvPr id="0" name=""/>
        <dsp:cNvSpPr/>
      </dsp:nvSpPr>
      <dsp:spPr>
        <a:xfrm rot="10800000">
          <a:off x="204173" y="3395818"/>
          <a:ext cx="11503661" cy="13249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79" tIns="110490" rIns="206248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900" kern="1200" dirty="0"/>
            <a:t> … exclusivamente pelo marido, é este quem decide tudo, como por exemplo, autorizar a esposa a trabalhar.</a:t>
          </a:r>
          <a:endParaRPr lang="pt-PT" sz="3200" kern="1200" dirty="0"/>
        </a:p>
      </dsp:txBody>
      <dsp:txXfrm rot="10800000">
        <a:off x="535417" y="3395818"/>
        <a:ext cx="11172417" cy="1324978"/>
      </dsp:txXfrm>
    </dsp:sp>
    <dsp:sp modelId="{4B6D895F-373E-4A63-A0E0-AA7851B2612A}">
      <dsp:nvSpPr>
        <dsp:cNvPr id="0" name=""/>
        <dsp:cNvSpPr/>
      </dsp:nvSpPr>
      <dsp:spPr>
        <a:xfrm>
          <a:off x="0" y="3395878"/>
          <a:ext cx="1324978" cy="132497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11BFB0A-99A6-43C4-951C-4084162FF507}" type="datetime1">
              <a:rPr lang="pt-PT" smtClean="0"/>
              <a:t>21/04/2020</a:t>
            </a:fld>
            <a:endParaRPr lang="pt-PT" dirty="0"/>
          </a:p>
        </p:txBody>
      </p:sp>
      <p:sp>
        <p:nvSpPr>
          <p:cNvPr id="4" name="Marcador de Posição de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t-PT" noProof="0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CB49422-7704-40EB-A3FA-2756943D5186}" type="datetime1">
              <a:rPr lang="pt-PT" noProof="0" smtClean="0"/>
              <a:t>21/04/2020</a:t>
            </a:fld>
            <a:endParaRPr lang="pt-PT" noProof="0" dirty="0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t-PT" noProof="0" dirty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t-PT" noProof="0" dirty="0"/>
              <a:t>Clique para editar os Estilos de título do modelo global</a:t>
            </a:r>
          </a:p>
          <a:p>
            <a:pPr lvl="1" rtl="0"/>
            <a:r>
              <a:rPr lang="pt-PT" noProof="0" dirty="0"/>
              <a:t>Segundo nível</a:t>
            </a:r>
          </a:p>
          <a:p>
            <a:pPr lvl="2" rtl="0"/>
            <a:r>
              <a:rPr lang="pt-PT" noProof="0" dirty="0"/>
              <a:t>Terceiro nível</a:t>
            </a:r>
          </a:p>
          <a:p>
            <a:pPr lvl="3" rtl="0"/>
            <a:r>
              <a:rPr lang="pt-PT" noProof="0" dirty="0"/>
              <a:t>Quarto nível</a:t>
            </a:r>
          </a:p>
          <a:p>
            <a:pPr lvl="4" rtl="0"/>
            <a:r>
              <a:rPr lang="pt-PT" noProof="0" dirty="0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t-PT" noProof="0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F61EA0F-A667-4B49-8422-0062BC55E249}" type="slidenum">
              <a:rPr lang="pt-PT" noProof="0" smtClean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pt-PT" smtClean="0"/>
              <a:t>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PT" sz="1800" noProof="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PT" noProof="0"/>
              <a:t>Clique para editar o estilo de título do Modelo Global</a:t>
            </a: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pt-PT" sz="1800" noProof="0" dirty="0"/>
          </a:p>
        </p:txBody>
      </p:sp>
      <p:cxnSp>
        <p:nvCxnSpPr>
          <p:cNvPr id="12" name="Conexão Reta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870676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rtl="0"/>
            <a:r>
              <a:rPr lang="pt-PT" noProof="0"/>
              <a:t>Clique para editar o estilo de título do Modelo Global</a:t>
            </a:r>
            <a:endParaRPr lang="pt-PT" noProof="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pt-PT" noProof="0"/>
              <a:t>Editar os estilos de texto do Modelo Global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pt-PT" noProof="0"/>
              <a:t>Segundo nível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pt-PT" noProof="0"/>
              <a:t>Terceiro nível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pt-PT" noProof="0"/>
              <a:t>Quarto nível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pt-PT" noProof="0"/>
              <a:t>Quinto nível</a:t>
            </a:r>
            <a:endParaRPr lang="pt-PT" noProof="0" dirty="0"/>
          </a:p>
        </p:txBody>
      </p:sp>
      <p:sp>
        <p:nvSpPr>
          <p:cNvPr id="6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82B67A33-5761-4F6D-82F0-E254B2EC1342}" type="datetime1">
              <a:rPr lang="pt-PT" noProof="0" smtClean="0"/>
              <a:t>21/04/2020</a:t>
            </a:fld>
            <a:endParaRPr lang="pt-PT" noProof="0" dirty="0"/>
          </a:p>
        </p:txBody>
      </p:sp>
      <p:sp>
        <p:nvSpPr>
          <p:cNvPr id="7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endParaRPr lang="pt-PT" noProof="0" dirty="0"/>
          </a:p>
        </p:txBody>
      </p:sp>
      <p:sp>
        <p:nvSpPr>
          <p:cNvPr id="8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PT" sz="1800" noProof="0" dirty="0"/>
          </a:p>
        </p:txBody>
      </p:sp>
      <p:sp>
        <p:nvSpPr>
          <p:cNvPr id="10" name="Retângulo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PT" sz="1800" noProof="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10722180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pt-PT" noProof="0"/>
              <a:t>Clique para editar o estilo de título do Modelo Global</a:t>
            </a:r>
            <a:endParaRPr lang="pt-PT" noProof="0" dirty="0"/>
          </a:p>
        </p:txBody>
      </p:sp>
      <p:sp>
        <p:nvSpPr>
          <p:cNvPr id="7" name="Marcador de Posição de Conteúdo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pt-PT" noProof="0"/>
              <a:t>Editar os estilos de texto do Modelo Global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pt-PT" noProof="0"/>
              <a:t>Segundo nível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pt-PT" noProof="0"/>
              <a:t>Terceiro nível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pt-PT" noProof="0"/>
              <a:t>Quarto nível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pt-PT" noProof="0"/>
              <a:t>Quinto nível</a:t>
            </a:r>
            <a:endParaRPr lang="pt-PT" noProof="0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pt-PT" sz="1800" noProof="0" dirty="0"/>
          </a:p>
        </p:txBody>
      </p:sp>
      <p:sp>
        <p:nvSpPr>
          <p:cNvPr id="2" name="Marcador de Posição de Título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8165592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pt-PT" noProof="0" dirty="0"/>
              <a:t>Clique para editar o estilo do título do Modelo Global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t-PT" noProof="0" dirty="0"/>
              <a:t>Editar estilos de texto do Modelo Global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pt-PT" noProof="0" dirty="0"/>
              <a:t>Segundo nível</a:t>
            </a:r>
          </a:p>
          <a:p>
            <a:pPr marL="685800" lvl="1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pt-PT" noProof="0" dirty="0"/>
              <a:t>Terceiro nível</a:t>
            </a:r>
          </a:p>
          <a:p>
            <a:pPr marL="1143000" lvl="2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pt-PT" noProof="0" dirty="0"/>
              <a:t>Quarto nível</a:t>
            </a:r>
          </a:p>
          <a:p>
            <a:pPr marL="1600200" lvl="3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pt-PT" noProof="0" dirty="0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58A778B1-BC49-4C6D-AC55-04E74BE8EA0A}" type="datetime1">
              <a:rPr lang="pt-PT" noProof="0" smtClean="0"/>
              <a:t>21/04/2020</a:t>
            </a:fld>
            <a:endParaRPr lang="pt-PT" noProof="0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endParaRPr lang="pt-PT" noProof="0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  <p:cxnSp>
        <p:nvCxnSpPr>
          <p:cNvPr id="8" name="Conexão Reta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nd/3.0/" TargetMode="External"/><Relationship Id="rId2" Type="http://schemas.openxmlformats.org/officeDocument/2006/relationships/hyperlink" Target="http://revistafabulas.com/2015/02/28/para-pensar-aprender-imaginar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reativecommons.org/licenses/by-nc-nd/4.0/" TargetMode="External"/><Relationship Id="rId5" Type="http://schemas.openxmlformats.org/officeDocument/2006/relationships/hyperlink" Target="https://indigohorizonte.blogspot.com/2014/04/25-de-abril-sophia-de-mello-breyner.html" TargetMode="External"/><Relationship Id="rId4" Type="http://schemas.openxmlformats.org/officeDocument/2006/relationships/image" Target="../media/image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1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9C28024C-4A4C-413A-BF81-A5CA6A49BE1C}"/>
              </a:ext>
            </a:extLst>
          </p:cNvPr>
          <p:cNvSpPr txBox="1"/>
          <p:nvPr/>
        </p:nvSpPr>
        <p:spPr>
          <a:xfrm>
            <a:off x="1301276" y="2956970"/>
            <a:ext cx="109798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8000" b="1" dirty="0">
                <a:solidFill>
                  <a:schemeClr val="bg1"/>
                </a:solidFill>
              </a:rPr>
              <a:t>A  Revolução dos cravos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0FE87B8-4C46-44A9-90DF-BF265BBE774B}"/>
              </a:ext>
            </a:extLst>
          </p:cNvPr>
          <p:cNvSpPr txBox="1"/>
          <p:nvPr/>
        </p:nvSpPr>
        <p:spPr>
          <a:xfrm>
            <a:off x="561473" y="6112042"/>
            <a:ext cx="537410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Realizado por</a:t>
            </a:r>
          </a:p>
          <a:p>
            <a:r>
              <a:rPr lang="pt-PT" dirty="0"/>
              <a:t> </a:t>
            </a:r>
            <a:r>
              <a:rPr lang="pt-PT" sz="2000" b="1" dirty="0"/>
              <a:t>Fátima Duarte Prof. Bibliotecária </a:t>
            </a:r>
          </a:p>
        </p:txBody>
      </p:sp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990" y="-212651"/>
            <a:ext cx="11632019" cy="1573619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t-PT" sz="3200" b="1" dirty="0"/>
              <a:t>8-As pessoas  estavam isoladas do que se passava no mundo devido à censura. Esta proibia filmes, noticias, livros, peças de teatro que …</a:t>
            </a:r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555854316"/>
              </p:ext>
            </p:extLst>
          </p:nvPr>
        </p:nvGraphicFramePr>
        <p:xfrm>
          <a:off x="0" y="1360968"/>
          <a:ext cx="11912009" cy="531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2082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990" y="361507"/>
            <a:ext cx="11632019" cy="144602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t-PT" sz="3200" b="1" dirty="0"/>
              <a:t>9-O marido que é o chefe de família tem o poder de decisão, à mulher só é concedido o direito de ser ouvida. A administração dos bens do casal é feita …</a:t>
            </a:r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61882930"/>
              </p:ext>
            </p:extLst>
          </p:nvPr>
        </p:nvGraphicFramePr>
        <p:xfrm>
          <a:off x="0" y="1956390"/>
          <a:ext cx="11912009" cy="4720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50438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990" y="361507"/>
            <a:ext cx="11632019" cy="144602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t-PT" sz="3200" b="1" dirty="0"/>
              <a:t>10-Durante os anos sessenta o número de portugueses que emigraram foi muito elevado. Esse facto deve-se …</a:t>
            </a:r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566337041"/>
              </p:ext>
            </p:extLst>
          </p:nvPr>
        </p:nvGraphicFramePr>
        <p:xfrm>
          <a:off x="0" y="1956390"/>
          <a:ext cx="11912009" cy="4720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77114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990" y="361507"/>
            <a:ext cx="11632019" cy="144602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t-PT" sz="3200" b="1" dirty="0"/>
              <a:t>11-A Organização das Nações Unidas, ONU, é uma organização internacional que não apoiava a guerra colonial porque a guerra …</a:t>
            </a:r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024526261"/>
              </p:ext>
            </p:extLst>
          </p:nvPr>
        </p:nvGraphicFramePr>
        <p:xfrm>
          <a:off x="0" y="1956390"/>
          <a:ext cx="11912009" cy="4720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808213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990" y="361507"/>
            <a:ext cx="11632019" cy="144602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t-PT" sz="3200" b="1" dirty="0"/>
              <a:t>12-O significa a expressão “Estado Novo”?</a:t>
            </a:r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720737009"/>
              </p:ext>
            </p:extLst>
          </p:nvPr>
        </p:nvGraphicFramePr>
        <p:xfrm>
          <a:off x="0" y="1956390"/>
          <a:ext cx="11912009" cy="4720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77616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990" y="361507"/>
            <a:ext cx="11632019" cy="144602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t-PT" b="1" dirty="0">
                <a:latin typeface="Arial Black" panose="020B0A04020102020204" pitchFamily="34" charset="0"/>
              </a:rPr>
              <a:t>13-O direito de voto em Portugal só se tornou universal após o 25 de abril de 1974 porque…</a:t>
            </a:r>
            <a:br>
              <a:rPr lang="pt-PT" b="1" dirty="0">
                <a:latin typeface="Arial Black" panose="020B0A04020102020204" pitchFamily="34" charset="0"/>
              </a:rPr>
            </a:br>
            <a:endParaRPr lang="pt-PT" sz="3200" b="1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066747219"/>
              </p:ext>
            </p:extLst>
          </p:nvPr>
        </p:nvGraphicFramePr>
        <p:xfrm>
          <a:off x="0" y="1956390"/>
          <a:ext cx="11912009" cy="4720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24455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990" y="361507"/>
            <a:ext cx="11632019" cy="144602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t-PT" sz="3200" b="1" dirty="0">
                <a:latin typeface="Arial" panose="020B0604020202020204" pitchFamily="34" charset="0"/>
                <a:cs typeface="Arial" panose="020B0604020202020204" pitchFamily="34" charset="0"/>
              </a:rPr>
              <a:t>14-Como sabes atualmente em Portugal existem prisões, onde são colocadas pessoas às quais é limitado o direito à liberdade. Achas justo retirar a liberdade a essas pessoas?</a:t>
            </a:r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722312981"/>
              </p:ext>
            </p:extLst>
          </p:nvPr>
        </p:nvGraphicFramePr>
        <p:xfrm>
          <a:off x="0" y="1956390"/>
          <a:ext cx="11912010" cy="4720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192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991EECDA-D521-42C2-BEFA-7F7BAFC94CAA}"/>
              </a:ext>
            </a:extLst>
          </p:cNvPr>
          <p:cNvSpPr txBox="1"/>
          <p:nvPr/>
        </p:nvSpPr>
        <p:spPr>
          <a:xfrm>
            <a:off x="7680752" y="5417343"/>
            <a:ext cx="399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/>
              <a:t>A imagem </a:t>
            </a:r>
            <a:r>
              <a:rPr lang="pt-PT" sz="900">
                <a:hlinkClick r:id="rId2" tooltip="http://revistafabulas.com/2015/02/28/para-pensar-aprender-imaginar/"/>
              </a:rPr>
              <a:t>Esta Fotografia</a:t>
            </a:r>
            <a:r>
              <a:rPr lang="pt-PT" sz="900"/>
              <a:t> de Autor Desconhecido está licenciada ao abrigo da </a:t>
            </a:r>
            <a:r>
              <a:rPr lang="pt-PT" sz="900">
                <a:hlinkClick r:id="rId3" tooltip="https://creativecommons.org/licenses/by-nc-nd/3.0/"/>
              </a:rPr>
              <a:t>CC BY-NC-ND</a:t>
            </a:r>
            <a:endParaRPr lang="pt-PT" sz="900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CB43ECDD-E0F5-4995-9856-8497205F4609}"/>
              </a:ext>
            </a:extLst>
          </p:cNvPr>
          <p:cNvSpPr/>
          <p:nvPr/>
        </p:nvSpPr>
        <p:spPr>
          <a:xfrm>
            <a:off x="1212113" y="3147237"/>
            <a:ext cx="428642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8800" dirty="0">
                <a:solidFill>
                  <a:schemeClr val="bg1"/>
                </a:solidFill>
                <a:latin typeface="Arial Black" panose="020B0A04020102020204" pitchFamily="34" charset="0"/>
              </a:rPr>
              <a:t>Fim</a:t>
            </a:r>
          </a:p>
        </p:txBody>
      </p:sp>
      <p:pic>
        <p:nvPicPr>
          <p:cNvPr id="19" name="Marcador de Posição de Conteúdo 18" descr="Uma imagem com vedação, céu, edifício, interior&#10;&#10;Descrição gerada com confiança muito alta">
            <a:extLst>
              <a:ext uri="{FF2B5EF4-FFF2-40B4-BE49-F238E27FC236}">
                <a16:creationId xmlns:a16="http://schemas.microsoft.com/office/drawing/2014/main" id="{8EACC0C6-E6DC-4B8F-95E4-3DA5BA0B140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498539" y="2881313"/>
            <a:ext cx="6552728" cy="3976687"/>
          </a:xfrm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074EF8D2-79A5-4CB8-870E-84E0EA58EF75}"/>
              </a:ext>
            </a:extLst>
          </p:cNvPr>
          <p:cNvSpPr txBox="1"/>
          <p:nvPr/>
        </p:nvSpPr>
        <p:spPr>
          <a:xfrm>
            <a:off x="5498539" y="6858000"/>
            <a:ext cx="65527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/>
              <a:t>A imagem </a:t>
            </a:r>
            <a:r>
              <a:rPr lang="pt-PT" sz="900">
                <a:hlinkClick r:id="rId5" tooltip="https://indigohorizonte.blogspot.com/2014/04/25-de-abril-sophia-de-mello-breyner.html"/>
              </a:rPr>
              <a:t>Esta Fotografia</a:t>
            </a:r>
            <a:r>
              <a:rPr lang="pt-PT" sz="900"/>
              <a:t> de Autor Desconhecido está licenciada ao abrigo da </a:t>
            </a:r>
            <a:r>
              <a:rPr lang="pt-PT" sz="900">
                <a:hlinkClick r:id="rId6" tooltip="https://creativecommons.org/licenses/by-nc-nd/4.0/"/>
              </a:rPr>
              <a:t>CC BY-NC-ND</a:t>
            </a:r>
            <a:endParaRPr lang="pt-PT" sz="900"/>
          </a:p>
        </p:txBody>
      </p:sp>
    </p:spTree>
    <p:extLst>
      <p:ext uri="{BB962C8B-B14F-4D97-AF65-F5344CB8AC3E}">
        <p14:creationId xmlns:p14="http://schemas.microsoft.com/office/powerpoint/2010/main" val="1382999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30DEAF0-A457-4D3A-884C-EE60834630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9496" y="1127051"/>
            <a:ext cx="9445752" cy="5410909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Soluções:</a:t>
            </a:r>
          </a:p>
          <a:p>
            <a:pPr algn="ctr"/>
            <a:endParaRPr lang="pt-PT" dirty="0"/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CBB03132-A22E-4905-BF16-CD829DC23D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125002"/>
              </p:ext>
            </p:extLst>
          </p:nvPr>
        </p:nvGraphicFramePr>
        <p:xfrm>
          <a:off x="1297173" y="1868672"/>
          <a:ext cx="7582975" cy="4480560"/>
        </p:xfrm>
        <a:graphic>
          <a:graphicData uri="http://schemas.openxmlformats.org/drawingml/2006/table">
            <a:tbl>
              <a:tblPr bandRow="1">
                <a:tableStyleId>{E269D01E-BC32-4049-B463-5C60D7B0CCD2}</a:tableStyleId>
              </a:tblPr>
              <a:tblGrid>
                <a:gridCol w="786809">
                  <a:extLst>
                    <a:ext uri="{9D8B030D-6E8A-4147-A177-3AD203B41FA5}">
                      <a16:colId xmlns:a16="http://schemas.microsoft.com/office/drawing/2014/main" val="2928889323"/>
                    </a:ext>
                  </a:extLst>
                </a:gridCol>
                <a:gridCol w="2732166">
                  <a:extLst>
                    <a:ext uri="{9D8B030D-6E8A-4147-A177-3AD203B41FA5}">
                      <a16:colId xmlns:a16="http://schemas.microsoft.com/office/drawing/2014/main" val="3743117699"/>
                    </a:ext>
                  </a:extLst>
                </a:gridCol>
                <a:gridCol w="1116820">
                  <a:extLst>
                    <a:ext uri="{9D8B030D-6E8A-4147-A177-3AD203B41FA5}">
                      <a16:colId xmlns:a16="http://schemas.microsoft.com/office/drawing/2014/main" val="1376588414"/>
                    </a:ext>
                  </a:extLst>
                </a:gridCol>
                <a:gridCol w="2947180">
                  <a:extLst>
                    <a:ext uri="{9D8B030D-6E8A-4147-A177-3AD203B41FA5}">
                      <a16:colId xmlns:a16="http://schemas.microsoft.com/office/drawing/2014/main" val="2998765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8)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59404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2)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9)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5874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3)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10)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4298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4)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11)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44776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5)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12)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50863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6)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13)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49111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7)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14)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36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0295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4604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909C2-C791-439E-AA8B-404E6D31C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1999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pt-PT" b="1" dirty="0">
                <a:latin typeface="Arial Black" panose="020B0A04020102020204" pitchFamily="34" charset="0"/>
              </a:rPr>
              <a:t>Agora que já sabes o número de respostas que acertaste multiplica esse número por 10 e autoavalia-te.</a:t>
            </a:r>
            <a:br>
              <a:rPr lang="pt-PT" b="1" dirty="0">
                <a:latin typeface="Arial Black" panose="020B0A04020102020204" pitchFamily="34" charset="0"/>
              </a:rPr>
            </a:br>
            <a:br>
              <a:rPr lang="pt-PT" b="1" dirty="0">
                <a:latin typeface="Arial Black" panose="020B0A04020102020204" pitchFamily="34" charset="0"/>
              </a:rPr>
            </a:br>
            <a:br>
              <a:rPr lang="pt-PT" b="1" dirty="0">
                <a:latin typeface="Arial Black" panose="020B0A04020102020204" pitchFamily="34" charset="0"/>
              </a:rPr>
            </a:br>
            <a:br>
              <a:rPr lang="pt-PT" b="1" dirty="0">
                <a:latin typeface="Arial Black" panose="020B0A04020102020204" pitchFamily="34" charset="0"/>
              </a:rPr>
            </a:br>
            <a:br>
              <a:rPr lang="pt-PT" b="1" dirty="0">
                <a:latin typeface="Arial Black" panose="020B0A04020102020204" pitchFamily="34" charset="0"/>
              </a:rPr>
            </a:br>
            <a:br>
              <a:rPr lang="pt-PT" b="1" dirty="0">
                <a:latin typeface="Arial Black" panose="020B0A04020102020204" pitchFamily="34" charset="0"/>
              </a:rPr>
            </a:br>
            <a:br>
              <a:rPr lang="pt-PT" dirty="0"/>
            </a:br>
            <a:br>
              <a:rPr lang="pt-PT" dirty="0"/>
            </a:br>
            <a:br>
              <a:rPr lang="pt-PT" dirty="0"/>
            </a:br>
            <a:br>
              <a:rPr lang="pt-PT" dirty="0"/>
            </a:br>
            <a:br>
              <a:rPr lang="pt-PT" dirty="0"/>
            </a:br>
            <a:br>
              <a:rPr lang="pt-PT" dirty="0"/>
            </a:br>
            <a:br>
              <a:rPr lang="pt-PT" dirty="0"/>
            </a:br>
            <a:endParaRPr lang="pt-PT" dirty="0"/>
          </a:p>
        </p:txBody>
      </p: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D73C7C33-8E2E-4B8F-AA9D-A2AA54FB10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352053"/>
              </p:ext>
            </p:extLst>
          </p:nvPr>
        </p:nvGraphicFramePr>
        <p:xfrm>
          <a:off x="1279450" y="1743739"/>
          <a:ext cx="9633098" cy="48855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48291">
                  <a:extLst>
                    <a:ext uri="{9D8B030D-6E8A-4147-A177-3AD203B41FA5}">
                      <a16:colId xmlns:a16="http://schemas.microsoft.com/office/drawing/2014/main" val="703218095"/>
                    </a:ext>
                  </a:extLst>
                </a:gridCol>
                <a:gridCol w="7084807">
                  <a:extLst>
                    <a:ext uri="{9D8B030D-6E8A-4147-A177-3AD203B41FA5}">
                      <a16:colId xmlns:a16="http://schemas.microsoft.com/office/drawing/2014/main" val="278573957"/>
                    </a:ext>
                  </a:extLst>
                </a:gridCol>
              </a:tblGrid>
              <a:tr h="796531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Black" panose="020B0A04020102020204" pitchFamily="34" charset="0"/>
                        </a:rPr>
                        <a:t>140-130 pontos </a:t>
                      </a:r>
                      <a:endParaRPr lang="pt-P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Black" panose="020B0A04020102020204" pitchFamily="34" charset="0"/>
                        </a:rPr>
                        <a:t>Excelente és o grande vencedor. Parabéns!!!</a:t>
                      </a:r>
                      <a:endParaRPr lang="pt-PT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0997239"/>
                  </a:ext>
                </a:extLst>
              </a:tr>
              <a:tr h="1374834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Black" panose="020B0A04020102020204" pitchFamily="34" charset="0"/>
                        </a:rPr>
                        <a:t>130-100  pontos</a:t>
                      </a:r>
                      <a:endParaRPr lang="pt-PT" sz="2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Black" panose="020B0A04020102020204" pitchFamily="34" charset="0"/>
                        </a:rPr>
                        <a:t>Muito bom resultado.</a:t>
                      </a:r>
                      <a:br>
                        <a:rPr lang="pt-PT" sz="2400" b="1" dirty="0">
                          <a:latin typeface="Arial Black" panose="020B0A04020102020204" pitchFamily="34" charset="0"/>
                        </a:rPr>
                      </a:br>
                      <a:endParaRPr lang="pt-P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656266"/>
                  </a:ext>
                </a:extLst>
              </a:tr>
              <a:tr h="1374834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Black" panose="020B0A04020102020204" pitchFamily="34" charset="0"/>
                        </a:rPr>
                        <a:t>100-70 pontos </a:t>
                      </a:r>
                      <a:endParaRPr lang="pt-P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Black" panose="020B0A04020102020204" pitchFamily="34" charset="0"/>
                        </a:rPr>
                        <a:t>Bom resultado mas deves melhorar atua                      atenção ou conhecimento</a:t>
                      </a:r>
                      <a:endParaRPr lang="pt-P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47902"/>
                  </a:ext>
                </a:extLst>
              </a:tr>
              <a:tr h="131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400" b="1" dirty="0">
                          <a:latin typeface="Arial Black" panose="020B0A04020102020204" pitchFamily="34" charset="0"/>
                        </a:rPr>
                        <a:t>Menos de 70 pontos </a:t>
                      </a:r>
                      <a:endParaRPr lang="pt-PT" sz="2400" dirty="0"/>
                    </a:p>
                    <a:p>
                      <a:endParaRPr lang="pt-P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Black" panose="020B0A04020102020204" pitchFamily="34" charset="0"/>
                        </a:rPr>
                        <a:t>Deves melhorar os teus  conhecimentos sobre este tema</a:t>
                      </a:r>
                      <a:endParaRPr lang="pt-PT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8748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5702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D84527B-D0E2-454A-B3C5-69B70D4CA2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6966" y="717804"/>
            <a:ext cx="11496560" cy="5422392"/>
          </a:xfrm>
          <a:solidFill>
            <a:schemeClr val="bg1"/>
          </a:solidFill>
        </p:spPr>
        <p:txBody>
          <a:bodyPr>
            <a:normAutofit fontScale="85000" lnSpcReduction="10000"/>
          </a:bodyPr>
          <a:lstStyle/>
          <a:p>
            <a:r>
              <a:rPr lang="pt-PT" sz="3600" dirty="0"/>
              <a:t>Esta atividade consiste em responder corretamente a 14 questões de escolha múltipla.</a:t>
            </a:r>
          </a:p>
          <a:p>
            <a:r>
              <a:rPr lang="pt-PT" sz="3600" dirty="0"/>
              <a:t> Deves ler com atenção a frase inicial, escolher uma das 3 opções e registar o número correspondente na tua folha de resposta.</a:t>
            </a:r>
          </a:p>
          <a:p>
            <a:r>
              <a:rPr lang="pt-PT" sz="3600" dirty="0"/>
              <a:t>No final, é só verificar o número de respostas certas. </a:t>
            </a:r>
          </a:p>
          <a:p>
            <a:r>
              <a:rPr lang="pt-PT" sz="3600" dirty="0"/>
              <a:t>Boa sorte!</a:t>
            </a:r>
          </a:p>
          <a:p>
            <a:endParaRPr lang="pt-PT" sz="3600" dirty="0"/>
          </a:p>
          <a:p>
            <a:endParaRPr lang="pt-PT" sz="2800" dirty="0"/>
          </a:p>
          <a:p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31350847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68C26D-7D4B-4510-AE01-294AF45E6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364" y="1578722"/>
            <a:ext cx="10722180" cy="640080"/>
          </a:xfrm>
        </p:spPr>
        <p:txBody>
          <a:bodyPr>
            <a:noAutofit/>
          </a:bodyPr>
          <a:lstStyle/>
          <a:p>
            <a:r>
              <a:rPr lang="pt-PT" sz="4000" b="1" dirty="0"/>
              <a:t>Bibliografia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1C9494D6-C3DA-4601-A0A1-4B150C441A4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" y="2560320"/>
            <a:ext cx="11950994" cy="3977640"/>
          </a:xfrm>
          <a:solidFill>
            <a:schemeClr val="bg1"/>
          </a:solidFill>
        </p:spPr>
        <p:txBody>
          <a:bodyPr>
            <a:normAutofit fontScale="85000"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pt-PT" sz="3200" dirty="0">
                <a:solidFill>
                  <a:schemeClr val="tx1"/>
                </a:solidFill>
              </a:rPr>
              <a:t>Alçada, Isabel; </a:t>
            </a:r>
            <a:r>
              <a:rPr lang="pt-PT" sz="3200" dirty="0" err="1">
                <a:solidFill>
                  <a:schemeClr val="tx1"/>
                </a:solidFill>
              </a:rPr>
              <a:t>Magalhães,Ana</a:t>
            </a:r>
            <a:r>
              <a:rPr lang="pt-PT" sz="3200" dirty="0">
                <a:solidFill>
                  <a:schemeClr val="tx1"/>
                </a:solidFill>
              </a:rPr>
              <a:t> Maria(2004) 25 de Abril, Lisboa: Assembleia da República.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pt-PT" sz="3200" dirty="0">
                <a:solidFill>
                  <a:schemeClr val="tx1"/>
                </a:solidFill>
              </a:rPr>
              <a:t>Fanha, José (2014) Era uma vez o 25 de Abril, </a:t>
            </a:r>
            <a:r>
              <a:rPr lang="pt-PT" sz="3200" dirty="0" err="1">
                <a:solidFill>
                  <a:schemeClr val="tx1"/>
                </a:solidFill>
              </a:rPr>
              <a:t>Lisboa:Penguin</a:t>
            </a:r>
            <a:r>
              <a:rPr lang="pt-PT" sz="3200" dirty="0">
                <a:solidFill>
                  <a:schemeClr val="tx1"/>
                </a:solidFill>
              </a:rPr>
              <a:t> </a:t>
            </a:r>
            <a:r>
              <a:rPr lang="pt-PT" sz="3200" dirty="0" err="1">
                <a:solidFill>
                  <a:schemeClr val="tx1"/>
                </a:solidFill>
              </a:rPr>
              <a:t>Random</a:t>
            </a:r>
            <a:r>
              <a:rPr lang="pt-PT" sz="3200" dirty="0">
                <a:solidFill>
                  <a:schemeClr val="tx1"/>
                </a:solidFill>
              </a:rPr>
              <a:t> </a:t>
            </a:r>
            <a:r>
              <a:rPr lang="pt-PT" sz="3200" dirty="0" err="1">
                <a:solidFill>
                  <a:schemeClr val="tx1"/>
                </a:solidFill>
              </a:rPr>
              <a:t>House</a:t>
            </a:r>
            <a:r>
              <a:rPr lang="pt-PT" sz="3200" dirty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pt-PT" sz="3200" dirty="0">
                <a:solidFill>
                  <a:schemeClr val="tx1"/>
                </a:solidFill>
              </a:rPr>
              <a:t>D’</a:t>
            </a:r>
            <a:r>
              <a:rPr lang="pt-PT" sz="3200" dirty="0" err="1">
                <a:solidFill>
                  <a:schemeClr val="tx1"/>
                </a:solidFill>
              </a:rPr>
              <a:t>arthuys</a:t>
            </a:r>
            <a:r>
              <a:rPr lang="pt-PT" sz="3200" dirty="0">
                <a:solidFill>
                  <a:schemeClr val="tx1"/>
                </a:solidFill>
              </a:rPr>
              <a:t>, Beatrice(1977) As mulheres Portuguesas e o 25 de abril, </a:t>
            </a:r>
            <a:r>
              <a:rPr lang="pt-PT" sz="3200" dirty="0" err="1">
                <a:solidFill>
                  <a:schemeClr val="tx1"/>
                </a:solidFill>
              </a:rPr>
              <a:t>Porto:Afrontamento</a:t>
            </a:r>
            <a:r>
              <a:rPr lang="pt-PT" sz="3200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pt-PT" sz="3200" dirty="0">
                <a:solidFill>
                  <a:schemeClr val="tx1"/>
                </a:solidFill>
              </a:rPr>
              <a:t>Moreau, Jean-</a:t>
            </a:r>
            <a:r>
              <a:rPr lang="pt-PT" sz="3200" dirty="0" err="1">
                <a:solidFill>
                  <a:schemeClr val="tx1"/>
                </a:solidFill>
              </a:rPr>
              <a:t>Luc</a:t>
            </a:r>
            <a:r>
              <a:rPr lang="pt-PT" sz="3200" dirty="0">
                <a:solidFill>
                  <a:schemeClr val="tx1"/>
                </a:solidFill>
              </a:rPr>
              <a:t> (1998)A liberdade explicada às crianças, </a:t>
            </a:r>
            <a:r>
              <a:rPr lang="pt-PT" sz="3200" dirty="0" err="1">
                <a:solidFill>
                  <a:schemeClr val="tx1"/>
                </a:solidFill>
              </a:rPr>
              <a:t>Lisboa:Terramar</a:t>
            </a:r>
            <a:endParaRPr lang="pt-PT" sz="32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pt-PT" sz="3200" dirty="0">
                <a:solidFill>
                  <a:schemeClr val="tx1"/>
                </a:solidFill>
              </a:rPr>
              <a:t>Pimentel, Irene (2013)O voto das mulheres em Portugal disponível em </a:t>
            </a:r>
            <a:r>
              <a:rPr lang="pt-PT" sz="3200" dirty="0" err="1">
                <a:solidFill>
                  <a:schemeClr val="tx1"/>
                </a:solidFill>
              </a:rPr>
              <a:t>http</a:t>
            </a:r>
            <a:r>
              <a:rPr lang="pt-PT" sz="3200" dirty="0">
                <a:solidFill>
                  <a:schemeClr val="tx1"/>
                </a:solidFill>
              </a:rPr>
              <a:t>// WWW. jugular.blogs.sapo.pt/3620156.html consultado em 19/4/2018</a:t>
            </a:r>
          </a:p>
        </p:txBody>
      </p:sp>
    </p:spTree>
    <p:extLst>
      <p:ext uri="{BB962C8B-B14F-4D97-AF65-F5344CB8AC3E}">
        <p14:creationId xmlns:p14="http://schemas.microsoft.com/office/powerpoint/2010/main" val="2021686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16" y="180753"/>
            <a:ext cx="11632019" cy="179690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Autofit/>
          </a:bodyPr>
          <a:lstStyle/>
          <a:p>
            <a:r>
              <a:rPr lang="pt-PT" sz="3600" b="1" dirty="0">
                <a:solidFill>
                  <a:schemeClr val="tx1"/>
                </a:solidFill>
              </a:rPr>
              <a:t>1-A revolução do 25 de abril mudou profundamente a vida dos portugueses porque um regime totalitário fascista foi substituído por </a:t>
            </a:r>
            <a:r>
              <a:rPr lang="pt-PT" sz="3200" b="1" dirty="0">
                <a:solidFill>
                  <a:schemeClr val="tx1"/>
                </a:solidFill>
              </a:rPr>
              <a:t>…</a:t>
            </a:r>
            <a:endParaRPr lang="pt-PT" sz="3200" b="1" dirty="0"/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636940130"/>
              </p:ext>
            </p:extLst>
          </p:nvPr>
        </p:nvGraphicFramePr>
        <p:xfrm>
          <a:off x="539750" y="2381693"/>
          <a:ext cx="11113534" cy="4295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1422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16" y="401053"/>
            <a:ext cx="11632019" cy="12192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t-PT" sz="3200" b="1" dirty="0">
                <a:solidFill>
                  <a:schemeClr val="tx1"/>
                </a:solidFill>
              </a:rPr>
              <a:t>2-Atualmente dizemos que temos  liberdade de expressão. Isso  significa que…</a:t>
            </a:r>
            <a:endParaRPr lang="pt-PT" sz="3200" b="1" dirty="0"/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185899156"/>
              </p:ext>
            </p:extLst>
          </p:nvPr>
        </p:nvGraphicFramePr>
        <p:xfrm>
          <a:off x="539750" y="2381693"/>
          <a:ext cx="11113534" cy="4295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18480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16" y="401053"/>
            <a:ext cx="11632019" cy="12192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t-PT" sz="3200" b="1" dirty="0">
                <a:solidFill>
                  <a:schemeClr val="tx1"/>
                </a:solidFill>
              </a:rPr>
              <a:t>3-A ditadura, em Portugal, …</a:t>
            </a:r>
            <a:endParaRPr lang="pt-PT" sz="3200" b="1" dirty="0"/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203220437"/>
              </p:ext>
            </p:extLst>
          </p:nvPr>
        </p:nvGraphicFramePr>
        <p:xfrm>
          <a:off x="539750" y="2381693"/>
          <a:ext cx="11113534" cy="4295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0194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16" y="401053"/>
            <a:ext cx="11632019" cy="12192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t-PT" sz="3200" b="1" dirty="0">
                <a:solidFill>
                  <a:schemeClr val="tx1"/>
                </a:solidFill>
              </a:rPr>
              <a:t>4-A ditadura, em Portugal, existente até ao dia 25 de abril de 1974 concentrou o poder, até à sua incapacidade, nas mãos de…</a:t>
            </a:r>
            <a:endParaRPr lang="pt-PT" sz="3200" b="1" dirty="0"/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80667203"/>
              </p:ext>
            </p:extLst>
          </p:nvPr>
        </p:nvGraphicFramePr>
        <p:xfrm>
          <a:off x="539750" y="2381693"/>
          <a:ext cx="11113534" cy="4295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0987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16" y="705853"/>
            <a:ext cx="11632019" cy="136357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t-PT" sz="3200" b="1" dirty="0">
                <a:solidFill>
                  <a:schemeClr val="tx1"/>
                </a:solidFill>
              </a:rPr>
              <a:t>5-Durante o Estado Novo, foi assim que se chamou à ditadura de Salazar, era permitido falar de política? </a:t>
            </a:r>
            <a:endParaRPr lang="pt-PT" sz="3200" b="1" dirty="0"/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776253377"/>
              </p:ext>
            </p:extLst>
          </p:nvPr>
        </p:nvGraphicFramePr>
        <p:xfrm>
          <a:off x="539750" y="2381693"/>
          <a:ext cx="11113534" cy="4295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02016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16" y="384048"/>
            <a:ext cx="11632019" cy="1997645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t-PT" sz="3200" b="1" dirty="0"/>
              <a:t>6-Para manter a aparência de que havia alguma liberdade política havia eleições para Presidente da República e Assembleia Nacional. Mas toda a população sabia que só ganhava o candidato fiel a Salazar porque … </a:t>
            </a:r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656514615"/>
              </p:ext>
            </p:extLst>
          </p:nvPr>
        </p:nvGraphicFramePr>
        <p:xfrm>
          <a:off x="539750" y="2381693"/>
          <a:ext cx="11113534" cy="4295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49782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3B9A0-2C4A-4C0C-AD1D-00D28EC98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990" y="0"/>
            <a:ext cx="11632019" cy="1105786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pt-PT" sz="3200" b="1" dirty="0"/>
              <a:t> 7-O acesso à educação, frequentar a escola, é um direito universal das crianças e não um dever, mas antes do 25 de abril de 1974 …</a:t>
            </a:r>
          </a:p>
        </p:txBody>
      </p:sp>
      <p:graphicFrame>
        <p:nvGraphicFramePr>
          <p:cNvPr id="4" name="Marcador de Posição de Conteúdo 3">
            <a:extLst>
              <a:ext uri="{FF2B5EF4-FFF2-40B4-BE49-F238E27FC236}">
                <a16:creationId xmlns:a16="http://schemas.microsoft.com/office/drawing/2014/main" id="{0FC6F74E-F0E0-43AA-AF3F-D0F02D198C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26186689"/>
              </p:ext>
            </p:extLst>
          </p:nvPr>
        </p:nvGraphicFramePr>
        <p:xfrm>
          <a:off x="0" y="1360968"/>
          <a:ext cx="11912009" cy="531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51305086"/>
      </p:ext>
    </p:extLst>
  </p:cSld>
  <p:clrMapOvr>
    <a:masterClrMapping/>
  </p:clrMapOvr>
</p:sld>
</file>

<file path=ppt/theme/theme1.xml><?xml version="1.0" encoding="utf-8"?>
<a:theme xmlns:a="http://schemas.openxmlformats.org/drawingml/2006/main" name="Bem-vindo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5684353_TF10001108" id="{58AE71C8-98B6-463F-A3F9-376DD902684F}" vid="{1154AEFC-4D96-4460-B563-D089656F15CE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Bem-vindo ao PowerPoint(3)</Template>
  <TotalTime>2778</TotalTime>
  <Words>1408</Words>
  <Application>Microsoft Office PowerPoint</Application>
  <PresentationFormat>Ecrã Panorâmico</PresentationFormat>
  <Paragraphs>113</Paragraphs>
  <Slides>20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20</vt:i4>
      </vt:variant>
    </vt:vector>
  </HeadingPairs>
  <TitlesOfParts>
    <vt:vector size="26" baseType="lpstr">
      <vt:lpstr>Arial</vt:lpstr>
      <vt:lpstr>Arial Black</vt:lpstr>
      <vt:lpstr>Calibri</vt:lpstr>
      <vt:lpstr>Segoe UI</vt:lpstr>
      <vt:lpstr>Segoe UI Light</vt:lpstr>
      <vt:lpstr>Bem-vindoDoc</vt:lpstr>
      <vt:lpstr>Apresentação do PowerPoint</vt:lpstr>
      <vt:lpstr>Apresentação do PowerPoint</vt:lpstr>
      <vt:lpstr>1-A revolução do 25 de abril mudou profundamente a vida dos portugueses porque um regime totalitário fascista foi substituído por …</vt:lpstr>
      <vt:lpstr>2-Atualmente dizemos que temos  liberdade de expressão. Isso  significa que…</vt:lpstr>
      <vt:lpstr>3-A ditadura, em Portugal, …</vt:lpstr>
      <vt:lpstr>4-A ditadura, em Portugal, existente até ao dia 25 de abril de 1974 concentrou o poder, até à sua incapacidade, nas mãos de…</vt:lpstr>
      <vt:lpstr>5-Durante o Estado Novo, foi assim que se chamou à ditadura de Salazar, era permitido falar de política? </vt:lpstr>
      <vt:lpstr>6-Para manter a aparência de que havia alguma liberdade política havia eleições para Presidente da República e Assembleia Nacional. Mas toda a população sabia que só ganhava o candidato fiel a Salazar porque … </vt:lpstr>
      <vt:lpstr> 7-O acesso à educação, frequentar a escola, é um direito universal das crianças e não um dever, mas antes do 25 de abril de 1974 …</vt:lpstr>
      <vt:lpstr>8-As pessoas  estavam isoladas do que se passava no mundo devido à censura. Esta proibia filmes, noticias, livros, peças de teatro que …</vt:lpstr>
      <vt:lpstr>9-O marido que é o chefe de família tem o poder de decisão, à mulher só é concedido o direito de ser ouvida. A administração dos bens do casal é feita …</vt:lpstr>
      <vt:lpstr>10-Durante os anos sessenta o número de portugueses que emigraram foi muito elevado. Esse facto deve-se …</vt:lpstr>
      <vt:lpstr>11-A Organização das Nações Unidas, ONU, é uma organização internacional que não apoiava a guerra colonial porque a guerra …</vt:lpstr>
      <vt:lpstr>12-O significa a expressão “Estado Novo”?</vt:lpstr>
      <vt:lpstr>13-O direito de voto em Portugal só se tornou universal após o 25 de abril de 1974 porque… </vt:lpstr>
      <vt:lpstr>14-Como sabes atualmente em Portugal existem prisões, onde são colocadas pessoas às quais é limitado o direito à liberdade. Achas justo retirar a liberdade a essas pessoas?</vt:lpstr>
      <vt:lpstr>Apresentação do PowerPoint</vt:lpstr>
      <vt:lpstr>Apresentação do PowerPoint</vt:lpstr>
      <vt:lpstr>Agora que já sabes o número de respostas que acertaste multiplica esse número por 10 e autoavalia-te.             </vt:lpstr>
      <vt:lpstr>Bibliografia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Fátima Duarte</dc:creator>
  <cp:keywords/>
  <cp:lastModifiedBy>Fátima Duarte</cp:lastModifiedBy>
  <cp:revision>18</cp:revision>
  <dcterms:created xsi:type="dcterms:W3CDTF">2018-04-16T16:10:04Z</dcterms:created>
  <dcterms:modified xsi:type="dcterms:W3CDTF">2020-04-21T15:17:58Z</dcterms:modified>
  <cp:version/>
</cp:coreProperties>
</file>